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8" r:id="rId2"/>
    <p:sldMasterId id="2147483690" r:id="rId3"/>
    <p:sldMasterId id="2147483692" r:id="rId4"/>
    <p:sldMasterId id="2147483694" r:id="rId5"/>
    <p:sldMasterId id="2147483696" r:id="rId6"/>
  </p:sldMasterIdLst>
  <p:notesMasterIdLst>
    <p:notesMasterId r:id="rId83"/>
  </p:notesMasterIdLst>
  <p:handoutMasterIdLst>
    <p:handoutMasterId r:id="rId84"/>
  </p:handoutMasterIdLst>
  <p:sldIdLst>
    <p:sldId id="391" r:id="rId7"/>
    <p:sldId id="281" r:id="rId8"/>
    <p:sldId id="310" r:id="rId9"/>
    <p:sldId id="400" r:id="rId10"/>
    <p:sldId id="300" r:id="rId11"/>
    <p:sldId id="308" r:id="rId12"/>
    <p:sldId id="390" r:id="rId13"/>
    <p:sldId id="303" r:id="rId14"/>
    <p:sldId id="304" r:id="rId15"/>
    <p:sldId id="302" r:id="rId16"/>
    <p:sldId id="384" r:id="rId17"/>
    <p:sldId id="385" r:id="rId18"/>
    <p:sldId id="389" r:id="rId19"/>
    <p:sldId id="306" r:id="rId20"/>
    <p:sldId id="307" r:id="rId21"/>
    <p:sldId id="311" r:id="rId22"/>
    <p:sldId id="392" r:id="rId23"/>
    <p:sldId id="393" r:id="rId24"/>
    <p:sldId id="398" r:id="rId25"/>
    <p:sldId id="259" r:id="rId26"/>
    <p:sldId id="260" r:id="rId27"/>
    <p:sldId id="343" r:id="rId28"/>
    <p:sldId id="263" r:id="rId29"/>
    <p:sldId id="266" r:id="rId30"/>
    <p:sldId id="381" r:id="rId31"/>
    <p:sldId id="394" r:id="rId32"/>
    <p:sldId id="395" r:id="rId33"/>
    <p:sldId id="397" r:id="rId34"/>
    <p:sldId id="396" r:id="rId35"/>
    <p:sldId id="404" r:id="rId36"/>
    <p:sldId id="264" r:id="rId37"/>
    <p:sldId id="309" r:id="rId38"/>
    <p:sldId id="265" r:id="rId39"/>
    <p:sldId id="262" r:id="rId40"/>
    <p:sldId id="267" r:id="rId41"/>
    <p:sldId id="268" r:id="rId42"/>
    <p:sldId id="305" r:id="rId43"/>
    <p:sldId id="301" r:id="rId44"/>
    <p:sldId id="383" r:id="rId45"/>
    <p:sldId id="348" r:id="rId46"/>
    <p:sldId id="402" r:id="rId47"/>
    <p:sldId id="366" r:id="rId48"/>
    <p:sldId id="367" r:id="rId49"/>
    <p:sldId id="355" r:id="rId50"/>
    <p:sldId id="368" r:id="rId51"/>
    <p:sldId id="387" r:id="rId52"/>
    <p:sldId id="388" r:id="rId53"/>
    <p:sldId id="369" r:id="rId54"/>
    <p:sldId id="370" r:id="rId55"/>
    <p:sldId id="371" r:id="rId56"/>
    <p:sldId id="356" r:id="rId57"/>
    <p:sldId id="372" r:id="rId58"/>
    <p:sldId id="403" r:id="rId59"/>
    <p:sldId id="373" r:id="rId60"/>
    <p:sldId id="354" r:id="rId61"/>
    <p:sldId id="357" r:id="rId62"/>
    <p:sldId id="405" r:id="rId63"/>
    <p:sldId id="406" r:id="rId64"/>
    <p:sldId id="407" r:id="rId65"/>
    <p:sldId id="408" r:id="rId66"/>
    <p:sldId id="409" r:id="rId67"/>
    <p:sldId id="410" r:id="rId68"/>
    <p:sldId id="313" r:id="rId69"/>
    <p:sldId id="414" r:id="rId70"/>
    <p:sldId id="270" r:id="rId71"/>
    <p:sldId id="330" r:id="rId72"/>
    <p:sldId id="269" r:id="rId73"/>
    <p:sldId id="341" r:id="rId74"/>
    <p:sldId id="286" r:id="rId75"/>
    <p:sldId id="287" r:id="rId76"/>
    <p:sldId id="420" r:id="rId77"/>
    <p:sldId id="415" r:id="rId78"/>
    <p:sldId id="416" r:id="rId79"/>
    <p:sldId id="417" r:id="rId80"/>
    <p:sldId id="418" r:id="rId81"/>
    <p:sldId id="419" r:id="rId82"/>
  </p:sldIdLst>
  <p:sldSz cx="9144000" cy="6858000" type="screen4x3"/>
  <p:notesSz cx="7099300" cy="10234613"/>
  <p:defaultTextStyle>
    <a:defPPr>
      <a:defRPr lang="ja-JP"/>
    </a:defPPr>
    <a:lvl1pPr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67" autoAdjust="0"/>
    <p:restoredTop sz="80331" autoAdjust="0"/>
  </p:normalViewPr>
  <p:slideViewPr>
    <p:cSldViewPr>
      <p:cViewPr varScale="1">
        <p:scale>
          <a:sx n="56" d="100"/>
          <a:sy n="56" d="100"/>
        </p:scale>
        <p:origin x="1158" y="42"/>
      </p:cViewPr>
      <p:guideLst>
        <p:guide orient="horz" pos="2160"/>
        <p:guide pos="2880"/>
      </p:guideLst>
    </p:cSldViewPr>
  </p:slideViewPr>
  <p:outlineViewPr>
    <p:cViewPr>
      <p:scale>
        <a:sx n="33" d="100"/>
        <a:sy n="33" d="100"/>
      </p:scale>
      <p:origin x="0" y="-15036"/>
    </p:cViewPr>
  </p:outlineViewPr>
  <p:notesTextViewPr>
    <p:cViewPr>
      <p:scale>
        <a:sx n="100" d="100"/>
        <a:sy n="100" d="100"/>
      </p:scale>
      <p:origin x="0" y="0"/>
    </p:cViewPr>
  </p:notesTextViewPr>
  <p:sorterViewPr>
    <p:cViewPr>
      <p:scale>
        <a:sx n="100" d="100"/>
        <a:sy n="100" d="100"/>
      </p:scale>
      <p:origin x="0" y="154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atin typeface="Times New Roman" charset="0"/>
              </a:defRPr>
            </a:lvl1pPr>
          </a:lstStyle>
          <a:p>
            <a:pPr>
              <a:defRPr/>
            </a:pPr>
            <a:endParaRPr lang="en-US" altLang="ja-JP"/>
          </a:p>
        </p:txBody>
      </p:sp>
      <p:sp>
        <p:nvSpPr>
          <p:cNvPr id="39939"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atin typeface="Times New Roman" charset="0"/>
              </a:defRPr>
            </a:lvl1pPr>
          </a:lstStyle>
          <a:p>
            <a:pPr>
              <a:defRPr/>
            </a:pPr>
            <a:endParaRPr lang="en-US" altLang="ja-JP"/>
          </a:p>
        </p:txBody>
      </p:sp>
      <p:sp>
        <p:nvSpPr>
          <p:cNvPr id="39940"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atin typeface="Times New Roman" charset="0"/>
              </a:defRPr>
            </a:lvl1pPr>
          </a:lstStyle>
          <a:p>
            <a:pPr>
              <a:defRPr/>
            </a:pPr>
            <a:endParaRPr lang="en-US" altLang="ja-JP"/>
          </a:p>
        </p:txBody>
      </p:sp>
      <p:sp>
        <p:nvSpPr>
          <p:cNvPr id="39941"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pPr>
              <a:defRPr/>
            </a:pPr>
            <a:fld id="{29609DC5-8623-415D-A182-0C53C98729BF}" type="slidenum">
              <a:rPr lang="en-US" altLang="ja-JP"/>
              <a:pPr>
                <a:defRPr/>
              </a:pPr>
              <a:t>‹#›</a:t>
            </a:fld>
            <a:endParaRPr lang="en-US" altLang="ja-JP"/>
          </a:p>
        </p:txBody>
      </p:sp>
    </p:spTree>
    <p:extLst>
      <p:ext uri="{BB962C8B-B14F-4D97-AF65-F5344CB8AC3E}">
        <p14:creationId xmlns:p14="http://schemas.microsoft.com/office/powerpoint/2010/main" val="3129413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atin typeface="Times New Roman" charset="0"/>
              </a:defRPr>
            </a:lvl1pPr>
          </a:lstStyle>
          <a:p>
            <a:pPr>
              <a:defRPr/>
            </a:pPr>
            <a:endParaRPr lang="en-US" altLang="ja-JP"/>
          </a:p>
        </p:txBody>
      </p:sp>
      <p:sp>
        <p:nvSpPr>
          <p:cNvPr id="4099"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atin typeface="Times New Roman" charset="0"/>
              </a:defRPr>
            </a:lvl1pPr>
          </a:lstStyle>
          <a:p>
            <a:pPr>
              <a:defRPr/>
            </a:pPr>
            <a:endParaRPr lang="en-US" altLang="ja-JP"/>
          </a:p>
        </p:txBody>
      </p:sp>
      <p:sp>
        <p:nvSpPr>
          <p:cNvPr id="98308"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atin typeface="Times New Roman" charset="0"/>
              </a:defRPr>
            </a:lvl1pPr>
          </a:lstStyle>
          <a:p>
            <a:pPr>
              <a:defRPr/>
            </a:pPr>
            <a:endParaRPr lang="en-US" altLang="ja-JP"/>
          </a:p>
        </p:txBody>
      </p:sp>
      <p:sp>
        <p:nvSpPr>
          <p:cNvPr id="4103"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pPr>
              <a:defRPr/>
            </a:pPr>
            <a:fld id="{0A6F76EE-6DE4-4ED3-AC1F-D8126A045DBB}" type="slidenum">
              <a:rPr lang="en-US" altLang="ja-JP"/>
              <a:pPr>
                <a:defRPr/>
              </a:pPr>
              <a:t>‹#›</a:t>
            </a:fld>
            <a:endParaRPr lang="en-US" altLang="ja-JP"/>
          </a:p>
        </p:txBody>
      </p:sp>
    </p:spTree>
    <p:extLst>
      <p:ext uri="{BB962C8B-B14F-4D97-AF65-F5344CB8AC3E}">
        <p14:creationId xmlns:p14="http://schemas.microsoft.com/office/powerpoint/2010/main" val="27287727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300">
                <a:solidFill>
                  <a:schemeClr val="tx1"/>
                </a:solidFill>
                <a:latin typeface="Arial" charset="0"/>
                <a:ea typeface="ＭＳ Ｐ明朝" pitchFamily="18" charset="-128"/>
              </a:defRPr>
            </a:lvl1pPr>
            <a:lvl2pPr marL="804763" indent="-309524" eaLnBrk="0" hangingPunct="0">
              <a:spcBef>
                <a:spcPct val="30000"/>
              </a:spcBef>
              <a:defRPr kumimoji="1" sz="1300">
                <a:solidFill>
                  <a:schemeClr val="tx1"/>
                </a:solidFill>
                <a:latin typeface="Arial" charset="0"/>
                <a:ea typeface="ＭＳ Ｐ明朝" pitchFamily="18" charset="-128"/>
              </a:defRPr>
            </a:lvl2pPr>
            <a:lvl3pPr marL="1238098" indent="-247620" eaLnBrk="0" hangingPunct="0">
              <a:spcBef>
                <a:spcPct val="30000"/>
              </a:spcBef>
              <a:defRPr kumimoji="1" sz="1300">
                <a:solidFill>
                  <a:schemeClr val="tx1"/>
                </a:solidFill>
                <a:latin typeface="Arial" charset="0"/>
                <a:ea typeface="ＭＳ Ｐ明朝" pitchFamily="18" charset="-128"/>
              </a:defRPr>
            </a:lvl3pPr>
            <a:lvl4pPr marL="1733337" indent="-247620" eaLnBrk="0" hangingPunct="0">
              <a:spcBef>
                <a:spcPct val="30000"/>
              </a:spcBef>
              <a:defRPr kumimoji="1" sz="1300">
                <a:solidFill>
                  <a:schemeClr val="tx1"/>
                </a:solidFill>
                <a:latin typeface="Arial" charset="0"/>
                <a:ea typeface="ＭＳ Ｐ明朝" pitchFamily="18" charset="-128"/>
              </a:defRPr>
            </a:lvl4pPr>
            <a:lvl5pPr marL="2228576" indent="-247620" eaLnBrk="0" hangingPunct="0">
              <a:spcBef>
                <a:spcPct val="30000"/>
              </a:spcBef>
              <a:defRPr kumimoji="1" sz="1300">
                <a:solidFill>
                  <a:schemeClr val="tx1"/>
                </a:solidFill>
                <a:latin typeface="Arial" charset="0"/>
                <a:ea typeface="ＭＳ Ｐ明朝" pitchFamily="18" charset="-128"/>
              </a:defRPr>
            </a:lvl5pPr>
            <a:lvl6pPr marL="2723815" indent="-247620" eaLnBrk="0" fontAlgn="base" hangingPunct="0">
              <a:spcBef>
                <a:spcPct val="30000"/>
              </a:spcBef>
              <a:spcAft>
                <a:spcPct val="0"/>
              </a:spcAft>
              <a:defRPr kumimoji="1" sz="1300">
                <a:solidFill>
                  <a:schemeClr val="tx1"/>
                </a:solidFill>
                <a:latin typeface="Arial" charset="0"/>
                <a:ea typeface="ＭＳ Ｐ明朝" pitchFamily="18" charset="-128"/>
              </a:defRPr>
            </a:lvl6pPr>
            <a:lvl7pPr marL="3219054" indent="-247620" eaLnBrk="0" fontAlgn="base" hangingPunct="0">
              <a:spcBef>
                <a:spcPct val="30000"/>
              </a:spcBef>
              <a:spcAft>
                <a:spcPct val="0"/>
              </a:spcAft>
              <a:defRPr kumimoji="1" sz="1300">
                <a:solidFill>
                  <a:schemeClr val="tx1"/>
                </a:solidFill>
                <a:latin typeface="Arial" charset="0"/>
                <a:ea typeface="ＭＳ Ｐ明朝" pitchFamily="18" charset="-128"/>
              </a:defRPr>
            </a:lvl7pPr>
            <a:lvl8pPr marL="3714293" indent="-247620" eaLnBrk="0" fontAlgn="base" hangingPunct="0">
              <a:spcBef>
                <a:spcPct val="30000"/>
              </a:spcBef>
              <a:spcAft>
                <a:spcPct val="0"/>
              </a:spcAft>
              <a:defRPr kumimoji="1" sz="1300">
                <a:solidFill>
                  <a:schemeClr val="tx1"/>
                </a:solidFill>
                <a:latin typeface="Arial" charset="0"/>
                <a:ea typeface="ＭＳ Ｐ明朝" pitchFamily="18" charset="-128"/>
              </a:defRPr>
            </a:lvl8pPr>
            <a:lvl9pPr marL="4209532" indent="-247620"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9F76E797-3F5D-41E8-B68D-6CA3AE6246EE}" type="slidenum">
              <a:rPr lang="en-US" altLang="ja-JP" smtClean="0">
                <a:ea typeface="ＭＳ Ｐゴシック" pitchFamily="50" charset="-128"/>
              </a:rPr>
              <a:pPr eaLnBrk="1" hangingPunct="1">
                <a:spcBef>
                  <a:spcPct val="0"/>
                </a:spcBef>
              </a:pPr>
              <a:t>1</a:t>
            </a:fld>
            <a:endParaRPr lang="en-US" altLang="ja-JP" smtClean="0">
              <a:ea typeface="ＭＳ Ｐゴシック" pitchFamily="50" charset="-128"/>
            </a:endParaRPr>
          </a:p>
        </p:txBody>
      </p:sp>
      <p:sp>
        <p:nvSpPr>
          <p:cNvPr id="82947" name="Rectangle 2"/>
          <p:cNvSpPr>
            <a:spLocks noGrp="1" noRot="1" noChangeAspect="1" noChangeArrowheads="1" noTextEdit="1"/>
          </p:cNvSpPr>
          <p:nvPr>
            <p:ph type="sldImg"/>
          </p:nvPr>
        </p:nvSpPr>
        <p:spPr>
          <a:xfrm>
            <a:off x="992188" y="768350"/>
            <a:ext cx="5114925" cy="3836988"/>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1100" b="1" dirty="0">
                <a:latin typeface="ＭＳ Ｐゴシック" pitchFamily="50" charset="-128"/>
                <a:ea typeface="ＭＳ Ｐゴシック" pitchFamily="50" charset="-128"/>
              </a:rPr>
              <a:t>自己紹介</a:t>
            </a:r>
            <a:endParaRPr lang="en-US" altLang="ja-JP" sz="1100" b="1" dirty="0">
              <a:latin typeface="ＭＳ Ｐゴシック" pitchFamily="50" charset="-128"/>
              <a:ea typeface="ＭＳ Ｐゴシック" pitchFamily="50" charset="-128"/>
            </a:endParaRPr>
          </a:p>
          <a:p>
            <a:pPr eaLnBrk="1" hangingPunct="1"/>
            <a:r>
              <a:rPr lang="ja-JP" altLang="en-US" sz="1100" b="1" dirty="0">
                <a:latin typeface="ＭＳ Ｐゴシック" pitchFamily="50" charset="-128"/>
                <a:ea typeface="ＭＳ Ｐゴシック" pitchFamily="50" charset="-128"/>
              </a:rPr>
              <a:t>学校薬剤師の説明</a:t>
            </a:r>
            <a:endParaRPr lang="en-US" altLang="ja-JP" sz="1100" b="1" dirty="0">
              <a:latin typeface="ＭＳ Ｐゴシック" pitchFamily="50" charset="-128"/>
              <a:ea typeface="ＭＳ Ｐゴシック" pitchFamily="50" charset="-128"/>
            </a:endParaRPr>
          </a:p>
          <a:p>
            <a:pPr eaLnBrk="1" hangingPunct="1"/>
            <a:endParaRPr lang="en-US" altLang="ja-JP" sz="1100" b="1" dirty="0">
              <a:latin typeface="ＭＳ Ｐゴシック" pitchFamily="50" charset="-128"/>
              <a:ea typeface="ＭＳ Ｐゴシック" pitchFamily="50" charset="-128"/>
            </a:endParaRPr>
          </a:p>
          <a:p>
            <a:pPr eaLnBrk="1" hangingPunct="1"/>
            <a:r>
              <a:rPr lang="ja-JP" altLang="en-US" sz="1100" b="1" dirty="0">
                <a:latin typeface="ＭＳ Ｐゴシック" pitchFamily="50" charset="-128"/>
                <a:ea typeface="ＭＳ Ｐゴシック" pitchFamily="50" charset="-128"/>
              </a:rPr>
              <a:t>年に数回、飲料水やプールの水質検査、教室の照度、空気の検査などにきています。</a:t>
            </a:r>
            <a:endParaRPr lang="en-US" altLang="ja-JP" sz="1100" b="1" dirty="0">
              <a:latin typeface="ＭＳ Ｐゴシック" pitchFamily="50" charset="-128"/>
              <a:ea typeface="ＭＳ Ｐゴシック" pitchFamily="50" charset="-128"/>
            </a:endParaRPr>
          </a:p>
          <a:p>
            <a:pPr eaLnBrk="1" hangingPunct="1"/>
            <a:endParaRPr lang="en-US" altLang="ja-JP" sz="1100" b="1" dirty="0">
              <a:latin typeface="ＭＳ Ｐゴシック" pitchFamily="50" charset="-128"/>
              <a:ea typeface="ＭＳ Ｐゴシック" pitchFamily="50" charset="-128"/>
            </a:endParaRPr>
          </a:p>
          <a:p>
            <a:pPr eaLnBrk="1" hangingPunct="1"/>
            <a:r>
              <a:rPr lang="ja-JP" altLang="en-US" sz="1100" b="1" dirty="0" smtClean="0">
                <a:latin typeface="ＭＳ Ｐゴシック" pitchFamily="50" charset="-128"/>
                <a:ea typeface="ＭＳ Ｐゴシック" pitchFamily="50" charset="-128"/>
              </a:rPr>
              <a:t>（</a:t>
            </a:r>
            <a:r>
              <a:rPr lang="ja-JP" altLang="en-US" sz="1100" b="1" dirty="0">
                <a:latin typeface="ＭＳ Ｐゴシック" pitchFamily="50" charset="-128"/>
                <a:ea typeface="ＭＳ Ｐゴシック" pitchFamily="50" charset="-128"/>
              </a:rPr>
              <a:t>説明）</a:t>
            </a:r>
            <a:endParaRPr lang="en-US" altLang="ja-JP" sz="1100" b="1" dirty="0">
              <a:latin typeface="ＭＳ Ｐゴシック" pitchFamily="50" charset="-128"/>
              <a:ea typeface="ＭＳ Ｐゴシック" pitchFamily="50" charset="-128"/>
            </a:endParaRPr>
          </a:p>
          <a:p>
            <a:pPr eaLnBrk="1" hangingPunct="1"/>
            <a:r>
              <a:rPr lang="ja-JP" altLang="en-US" sz="1100" b="1" dirty="0">
                <a:latin typeface="ＭＳ Ｐゴシック" pitchFamily="50" charset="-128"/>
                <a:ea typeface="ＭＳ Ｐゴシック" pitchFamily="50" charset="-128"/>
              </a:rPr>
              <a:t>非表示</a:t>
            </a:r>
            <a:r>
              <a:rPr lang="ja-JP" altLang="en-US" sz="1100" b="1" dirty="0" smtClean="0">
                <a:latin typeface="ＭＳ Ｐゴシック" pitchFamily="50" charset="-128"/>
                <a:ea typeface="ＭＳ Ｐゴシック" pitchFamily="50" charset="-128"/>
              </a:rPr>
              <a:t>スライドも非表示</a:t>
            </a:r>
            <a:r>
              <a:rPr lang="ja-JP" altLang="en-US" sz="1100" b="1" dirty="0">
                <a:latin typeface="ＭＳ Ｐゴシック" pitchFamily="50" charset="-128"/>
                <a:ea typeface="ＭＳ Ｐゴシック" pitchFamily="50" charset="-128"/>
              </a:rPr>
              <a:t>を解除すれば利用可能です。</a:t>
            </a:r>
            <a:endParaRPr lang="en-US" altLang="ja-JP" sz="1100" b="1" dirty="0">
              <a:latin typeface="ＭＳ Ｐゴシック" pitchFamily="50" charset="-128"/>
              <a:ea typeface="ＭＳ Ｐゴシック" pitchFamily="50" charset="-128"/>
            </a:endParaRPr>
          </a:p>
          <a:p>
            <a:pPr eaLnBrk="1" hangingPunct="1"/>
            <a:r>
              <a:rPr lang="ja-JP" altLang="en-US" sz="1100" b="1" dirty="0">
                <a:latin typeface="ＭＳ Ｐゴシック" pitchFamily="50" charset="-128"/>
                <a:ea typeface="ＭＳ Ｐゴシック" pitchFamily="50" charset="-128"/>
              </a:rPr>
              <a:t>適宜薬物乱用ビデオを挿入してご使用ください</a:t>
            </a:r>
            <a:r>
              <a:rPr lang="ja-JP" altLang="en-US" sz="1100" b="1" dirty="0" smtClean="0">
                <a:latin typeface="ＭＳ Ｐゴシック" pitchFamily="50" charset="-128"/>
                <a:ea typeface="ＭＳ Ｐゴシック" pitchFamily="50" charset="-128"/>
              </a:rPr>
              <a:t>。</a:t>
            </a:r>
            <a:endParaRPr lang="en-US" altLang="ja-JP" sz="1100" b="1" dirty="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636062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774700" indent="-296863" defTabSz="990600">
              <a:spcBef>
                <a:spcPct val="30000"/>
              </a:spcBef>
              <a:defRPr kumimoji="1" sz="1200">
                <a:solidFill>
                  <a:schemeClr val="tx1"/>
                </a:solidFill>
                <a:latin typeface="Times New Roman" pitchFamily="18" charset="0"/>
                <a:ea typeface="ＭＳ Ｐ明朝" pitchFamily="18" charset="-128"/>
              </a:defRPr>
            </a:lvl2pPr>
            <a:lvl3pPr marL="1192213" indent="-238125" defTabSz="990600">
              <a:spcBef>
                <a:spcPct val="30000"/>
              </a:spcBef>
              <a:defRPr kumimoji="1" sz="1200">
                <a:solidFill>
                  <a:schemeClr val="tx1"/>
                </a:solidFill>
                <a:latin typeface="Times New Roman" pitchFamily="18" charset="0"/>
                <a:ea typeface="ＭＳ Ｐ明朝" pitchFamily="18" charset="-128"/>
              </a:defRPr>
            </a:lvl3pPr>
            <a:lvl4pPr marL="1668463" indent="-238125" defTabSz="990600">
              <a:spcBef>
                <a:spcPct val="30000"/>
              </a:spcBef>
              <a:defRPr kumimoji="1" sz="1200">
                <a:solidFill>
                  <a:schemeClr val="tx1"/>
                </a:solidFill>
                <a:latin typeface="Times New Roman" pitchFamily="18" charset="0"/>
                <a:ea typeface="ＭＳ Ｐ明朝" pitchFamily="18" charset="-128"/>
              </a:defRPr>
            </a:lvl4pPr>
            <a:lvl5pPr marL="2146300" indent="-238125" defTabSz="990600">
              <a:spcBef>
                <a:spcPct val="30000"/>
              </a:spcBef>
              <a:defRPr kumimoji="1" sz="1200">
                <a:solidFill>
                  <a:schemeClr val="tx1"/>
                </a:solidFill>
                <a:latin typeface="Times New Roman" pitchFamily="18" charset="0"/>
                <a:ea typeface="ＭＳ Ｐ明朝" pitchFamily="18" charset="-128"/>
              </a:defRPr>
            </a:lvl5pPr>
            <a:lvl6pPr marL="2603500" indent="-238125"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3060700" indent="-238125"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517900" indent="-238125"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975100" indent="-238125"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B8A99751-279A-4920-9861-1A35A414642C}" type="slidenum">
              <a:rPr lang="en-US" altLang="ja-JP" sz="1300" smtClean="0">
                <a:latin typeface="Arial" pitchFamily="34" charset="0"/>
                <a:ea typeface="ＭＳ Ｐゴシック" pitchFamily="50" charset="-128"/>
              </a:rPr>
              <a:pPr>
                <a:spcBef>
                  <a:spcPct val="0"/>
                </a:spcBef>
              </a:pPr>
              <a:t>11</a:t>
            </a:fld>
            <a:endParaRPr lang="en-US" altLang="ja-JP" sz="1300" smtClean="0">
              <a:latin typeface="Arial" pitchFamily="34" charset="0"/>
              <a:ea typeface="ＭＳ Ｐゴシック" pitchFamily="50" charset="-128"/>
            </a:endParaRPr>
          </a:p>
        </p:txBody>
      </p:sp>
      <p:sp>
        <p:nvSpPr>
          <p:cNvPr id="108547" name="Rectangle 2"/>
          <p:cNvSpPr>
            <a:spLocks noGrp="1" noRot="1" noChangeAspect="1" noChangeArrowheads="1" noTextEdit="1"/>
          </p:cNvSpPr>
          <p:nvPr>
            <p:ph type="sldImg"/>
          </p:nvPr>
        </p:nvSpPr>
        <p:spPr>
          <a:xfrm>
            <a:off x="990600" y="768350"/>
            <a:ext cx="5116513" cy="3836988"/>
          </a:xfrm>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38" tIns="47019" rIns="94038" bIns="47019"/>
          <a:lstStyle/>
          <a:p>
            <a:pPr eaLnBrk="1" hangingPunct="1"/>
            <a:r>
              <a:rPr lang="ja-JP" altLang="en-US" dirty="0" smtClean="0">
                <a:latin typeface="Times New Roman" pitchFamily="18" charset="0"/>
              </a:rPr>
              <a:t>小さい錠剤にも多くの工夫がされている。</a:t>
            </a:r>
            <a:endParaRPr lang="en-US" altLang="ja-JP" dirty="0" smtClean="0">
              <a:latin typeface="Times New Roman" pitchFamily="18" charset="0"/>
            </a:endParaRPr>
          </a:p>
          <a:p>
            <a:pPr eaLnBrk="1" hangingPunct="1"/>
            <a:r>
              <a:rPr lang="ja-JP" altLang="en-US" dirty="0" smtClean="0">
                <a:latin typeface="Times New Roman" pitchFamily="18" charset="0"/>
              </a:rPr>
              <a:t>胃で溶ける膜と腸で溶ける膜を層にすることによって、胃で効く成分に加えて、腸でも胃の酸に弱い薬を効かせる仕組みとなっている（腸溶錠）。</a:t>
            </a:r>
            <a:endParaRPr lang="en-US" altLang="ja-JP" dirty="0" smtClean="0">
              <a:latin typeface="Times New Roman" pitchFamily="18" charset="0"/>
            </a:endParaRPr>
          </a:p>
          <a:p>
            <a:pPr eaLnBrk="1" hangingPunct="1"/>
            <a:r>
              <a:rPr lang="ja-JP" altLang="en-US" dirty="0" smtClean="0">
                <a:latin typeface="Times New Roman" pitchFamily="18" charset="0"/>
              </a:rPr>
              <a:t>他にも</a:t>
            </a:r>
            <a:r>
              <a:rPr lang="en-US" altLang="ja-JP" dirty="0" smtClean="0">
                <a:latin typeface="Times New Roman" pitchFamily="18" charset="0"/>
              </a:rPr>
              <a:t>3</a:t>
            </a:r>
            <a:r>
              <a:rPr lang="ja-JP" altLang="en-US" dirty="0" smtClean="0">
                <a:latin typeface="Times New Roman" pitchFamily="18" charset="0"/>
              </a:rPr>
              <a:t>回飲む薬を</a:t>
            </a:r>
            <a:r>
              <a:rPr lang="en-US" altLang="ja-JP" dirty="0" smtClean="0">
                <a:latin typeface="Times New Roman" pitchFamily="18" charset="0"/>
              </a:rPr>
              <a:t>2</a:t>
            </a:r>
            <a:r>
              <a:rPr lang="ja-JP" altLang="en-US" dirty="0" smtClean="0">
                <a:latin typeface="Times New Roman" pitchFamily="18" charset="0"/>
              </a:rPr>
              <a:t>回や</a:t>
            </a:r>
            <a:r>
              <a:rPr lang="en-US" altLang="ja-JP" dirty="0" smtClean="0">
                <a:latin typeface="Times New Roman" pitchFamily="18" charset="0"/>
              </a:rPr>
              <a:t>1</a:t>
            </a:r>
            <a:r>
              <a:rPr lang="ja-JP" altLang="en-US" dirty="0" smtClean="0">
                <a:latin typeface="Times New Roman" pitchFamily="18" charset="0"/>
              </a:rPr>
              <a:t>回で済むようにゆっくり溶けだす工夫がしてある薬もあります。</a:t>
            </a:r>
            <a:endParaRPr lang="en-US" altLang="ja-JP" dirty="0" smtClean="0">
              <a:latin typeface="Times New Roman" pitchFamily="18" charset="0"/>
            </a:endParaRPr>
          </a:p>
        </p:txBody>
      </p:sp>
    </p:spTree>
    <p:extLst>
      <p:ext uri="{BB962C8B-B14F-4D97-AF65-F5344CB8AC3E}">
        <p14:creationId xmlns:p14="http://schemas.microsoft.com/office/powerpoint/2010/main" val="293854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803275" indent="-307975" defTabSz="990600">
              <a:spcBef>
                <a:spcPct val="30000"/>
              </a:spcBef>
              <a:defRPr kumimoji="1" sz="1200">
                <a:solidFill>
                  <a:schemeClr val="tx1"/>
                </a:solidFill>
                <a:latin typeface="Times New Roman" pitchFamily="18" charset="0"/>
                <a:ea typeface="ＭＳ Ｐ明朝" pitchFamily="18" charset="-128"/>
              </a:defRPr>
            </a:lvl2pPr>
            <a:lvl3pPr marL="1236663" indent="-246063" defTabSz="990600">
              <a:spcBef>
                <a:spcPct val="30000"/>
              </a:spcBef>
              <a:defRPr kumimoji="1" sz="1200">
                <a:solidFill>
                  <a:schemeClr val="tx1"/>
                </a:solidFill>
                <a:latin typeface="Times New Roman" pitchFamily="18" charset="0"/>
                <a:ea typeface="ＭＳ Ｐ明朝" pitchFamily="18" charset="-128"/>
              </a:defRPr>
            </a:lvl3pPr>
            <a:lvl4pPr marL="1731963" indent="-246063" defTabSz="990600">
              <a:spcBef>
                <a:spcPct val="30000"/>
              </a:spcBef>
              <a:defRPr kumimoji="1" sz="1200">
                <a:solidFill>
                  <a:schemeClr val="tx1"/>
                </a:solidFill>
                <a:latin typeface="Times New Roman" pitchFamily="18" charset="0"/>
                <a:ea typeface="ＭＳ Ｐ明朝" pitchFamily="18" charset="-128"/>
              </a:defRPr>
            </a:lvl4pPr>
            <a:lvl5pPr marL="2227263" indent="-246063" defTabSz="990600">
              <a:spcBef>
                <a:spcPct val="30000"/>
              </a:spcBef>
              <a:defRPr kumimoji="1" sz="1200">
                <a:solidFill>
                  <a:schemeClr val="tx1"/>
                </a:solidFill>
                <a:latin typeface="Times New Roman" pitchFamily="18" charset="0"/>
                <a:ea typeface="ＭＳ Ｐ明朝" pitchFamily="18" charset="-128"/>
              </a:defRPr>
            </a:lvl5pPr>
            <a:lvl6pPr marL="26844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31416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5988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40560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FB57EC5E-7AAD-4033-9C6F-EA2909DC7FCD}" type="slidenum">
              <a:rPr lang="en-US" altLang="ja-JP" sz="1300" smtClean="0">
                <a:latin typeface="Arial" pitchFamily="34" charset="0"/>
                <a:ea typeface="ＭＳ Ｐゴシック" pitchFamily="50" charset="-128"/>
              </a:rPr>
              <a:pPr>
                <a:spcBef>
                  <a:spcPct val="0"/>
                </a:spcBef>
              </a:pPr>
              <a:t>12</a:t>
            </a:fld>
            <a:endParaRPr lang="en-US" altLang="ja-JP" sz="1300" smtClean="0">
              <a:latin typeface="Arial" pitchFamily="34" charset="0"/>
              <a:ea typeface="ＭＳ Ｐゴシック" pitchFamily="50" charset="-128"/>
            </a:endParaRPr>
          </a:p>
        </p:txBody>
      </p:sp>
      <p:sp>
        <p:nvSpPr>
          <p:cNvPr id="109571" name="Rectangle 2"/>
          <p:cNvSpPr>
            <a:spLocks noGrp="1" noRot="1" noChangeAspect="1" noChangeArrowheads="1" noTextEdit="1"/>
          </p:cNvSpPr>
          <p:nvPr>
            <p:ph type="sldImg"/>
          </p:nvPr>
        </p:nvSpPr>
        <p:spPr>
          <a:xfrm>
            <a:off x="992188" y="768350"/>
            <a:ext cx="5114925" cy="3836988"/>
          </a:xfrm>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mtClean="0">
                <a:latin typeface="Arial" pitchFamily="34" charset="0"/>
              </a:rPr>
              <a:t>このような薬をつぶしたりすると３回分の薬が一度に溶け出てしまい、副作用を</a:t>
            </a:r>
            <a:endParaRPr lang="en-US" altLang="ja-JP" smtClean="0">
              <a:latin typeface="Arial" pitchFamily="34" charset="0"/>
            </a:endParaRPr>
          </a:p>
          <a:p>
            <a:pPr eaLnBrk="1" hangingPunct="1"/>
            <a:r>
              <a:rPr lang="ja-JP" altLang="en-US" smtClean="0">
                <a:latin typeface="Arial" pitchFamily="34" charset="0"/>
              </a:rPr>
              <a:t>起こしてしまいます。</a:t>
            </a:r>
            <a:endParaRPr lang="en-US" altLang="ja-JP" smtClean="0">
              <a:latin typeface="Arial" pitchFamily="34" charset="0"/>
            </a:endParaRPr>
          </a:p>
          <a:p>
            <a:pPr eaLnBrk="1" hangingPunct="1"/>
            <a:r>
              <a:rPr lang="ja-JP" altLang="en-US" smtClean="0">
                <a:latin typeface="Arial" pitchFamily="34" charset="0"/>
              </a:rPr>
              <a:t>勝手につぶしたり、かみ砕いたり、カプセルを外したりしないようにしてください。</a:t>
            </a:r>
            <a:endParaRPr lang="en-US" altLang="ja-JP" smtClean="0">
              <a:latin typeface="Arial" pitchFamily="34" charset="0"/>
            </a:endParaRPr>
          </a:p>
          <a:p>
            <a:pPr eaLnBrk="1" hangingPunct="1"/>
            <a:r>
              <a:rPr lang="ja-JP" altLang="en-US" smtClean="0">
                <a:latin typeface="Arial" pitchFamily="34" charset="0"/>
              </a:rPr>
              <a:t>錠剤が大きくて飲みにくい場合は薬剤師に相談しましょう。</a:t>
            </a:r>
            <a:endParaRPr lang="en-US" altLang="ja-JP" smtClean="0">
              <a:latin typeface="Arial" pitchFamily="34" charset="0"/>
            </a:endParaRPr>
          </a:p>
        </p:txBody>
      </p:sp>
    </p:spTree>
    <p:extLst>
      <p:ext uri="{BB962C8B-B14F-4D97-AF65-F5344CB8AC3E}">
        <p14:creationId xmlns:p14="http://schemas.microsoft.com/office/powerpoint/2010/main" val="4084195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992188" y="768350"/>
            <a:ext cx="5114925" cy="3836988"/>
          </a:xfrm>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latin typeface="Times New Roman" pitchFamily="18" charset="0"/>
            </a:endParaRPr>
          </a:p>
          <a:p>
            <a:endParaRPr lang="en-US" altLang="ja-JP" smtClean="0">
              <a:latin typeface="Times New Roman" pitchFamily="18" charset="0"/>
            </a:endParaRPr>
          </a:p>
        </p:txBody>
      </p:sp>
    </p:spTree>
    <p:extLst>
      <p:ext uri="{BB962C8B-B14F-4D97-AF65-F5344CB8AC3E}">
        <p14:creationId xmlns:p14="http://schemas.microsoft.com/office/powerpoint/2010/main" val="2416105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992188" y="768350"/>
            <a:ext cx="5114925" cy="3836988"/>
          </a:xfrm>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ja-JP" dirty="0" smtClean="0">
                <a:latin typeface="Times New Roman" pitchFamily="18" charset="0"/>
              </a:rPr>
              <a:t>1</a:t>
            </a:r>
            <a:r>
              <a:rPr lang="ja-JP" altLang="en-US" dirty="0" smtClean="0">
                <a:latin typeface="Times New Roman" pitchFamily="18" charset="0"/>
              </a:rPr>
              <a:t>）例えば高血圧の薬が効きすぎると低血圧となり、立ちくらみやめまいなどを起こす。</a:t>
            </a:r>
            <a:endParaRPr lang="en-US" altLang="ja-JP" dirty="0" smtClean="0">
              <a:latin typeface="Times New Roman" pitchFamily="18" charset="0"/>
            </a:endParaRPr>
          </a:p>
          <a:p>
            <a:pPr>
              <a:lnSpc>
                <a:spcPct val="90000"/>
              </a:lnSpc>
            </a:pPr>
            <a:r>
              <a:rPr lang="en-US" altLang="ja-JP" dirty="0" smtClean="0">
                <a:latin typeface="Times New Roman" pitchFamily="18" charset="0"/>
              </a:rPr>
              <a:t>2</a:t>
            </a:r>
            <a:r>
              <a:rPr lang="ja-JP" altLang="en-US" dirty="0" smtClean="0">
                <a:latin typeface="Times New Roman" pitchFamily="18" charset="0"/>
              </a:rPr>
              <a:t>）用法を守らなかったり、飲み合わせの悪い薬を併用した場合など。</a:t>
            </a:r>
            <a:endParaRPr lang="en-US" altLang="ja-JP" dirty="0" smtClean="0">
              <a:latin typeface="Times New Roman" pitchFamily="18" charset="0"/>
            </a:endParaRPr>
          </a:p>
          <a:p>
            <a:pPr>
              <a:lnSpc>
                <a:spcPct val="90000"/>
              </a:lnSpc>
            </a:pPr>
            <a:r>
              <a:rPr lang="ja-JP" altLang="en-US" dirty="0" smtClean="0">
                <a:latin typeface="Times New Roman" pitchFamily="18" charset="0"/>
              </a:rPr>
              <a:t>３）正しく使っても、薬に対するアレルギーを起こすことがある。</a:t>
            </a:r>
            <a:endParaRPr lang="en-US" altLang="ja-JP" dirty="0" smtClean="0">
              <a:latin typeface="Times New Roman" pitchFamily="18" charset="0"/>
            </a:endParaRPr>
          </a:p>
          <a:p>
            <a:pPr>
              <a:lnSpc>
                <a:spcPct val="90000"/>
              </a:lnSpc>
            </a:pPr>
            <a:r>
              <a:rPr lang="en-US" altLang="ja-JP" dirty="0" smtClean="0">
                <a:latin typeface="Times New Roman" pitchFamily="18" charset="0"/>
              </a:rPr>
              <a:t>4</a:t>
            </a:r>
            <a:r>
              <a:rPr lang="ja-JP" altLang="en-US" dirty="0" smtClean="0">
                <a:latin typeface="Times New Roman" pitchFamily="18" charset="0"/>
              </a:rPr>
              <a:t>）胃の調子が悪い時に痛み止めなどを飲んで胃炎を起こしてしまう。</a:t>
            </a:r>
            <a:endParaRPr lang="en-US" altLang="ja-JP" dirty="0" smtClean="0">
              <a:latin typeface="Times New Roman" pitchFamily="18" charset="0"/>
            </a:endParaRPr>
          </a:p>
          <a:p>
            <a:pPr>
              <a:lnSpc>
                <a:spcPct val="90000"/>
              </a:lnSpc>
            </a:pPr>
            <a:endParaRPr lang="en-US" altLang="ja-JP" dirty="0" smtClean="0">
              <a:latin typeface="Times New Roman" pitchFamily="18" charset="0"/>
            </a:endParaRPr>
          </a:p>
          <a:p>
            <a:pPr>
              <a:lnSpc>
                <a:spcPct val="90000"/>
              </a:lnSpc>
            </a:pPr>
            <a:r>
              <a:rPr lang="en-US" altLang="ja-JP" dirty="0" smtClean="0">
                <a:latin typeface="Times New Roman" pitchFamily="18" charset="0"/>
              </a:rPr>
              <a:t>-----</a:t>
            </a:r>
          </a:p>
          <a:p>
            <a:pPr>
              <a:lnSpc>
                <a:spcPct val="90000"/>
              </a:lnSpc>
            </a:pPr>
            <a:r>
              <a:rPr lang="ja-JP" altLang="en-US" dirty="0" smtClean="0">
                <a:latin typeface="Times New Roman" pitchFamily="18" charset="0"/>
              </a:rPr>
              <a:t>ここでは、複雑で予期できない様々な要因で副作用が起こることがあることを理解させる。</a:t>
            </a:r>
          </a:p>
        </p:txBody>
      </p:sp>
    </p:spTree>
    <p:extLst>
      <p:ext uri="{BB962C8B-B14F-4D97-AF65-F5344CB8AC3E}">
        <p14:creationId xmlns:p14="http://schemas.microsoft.com/office/powerpoint/2010/main" val="547777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スライド イメージ プレースホルダ 1"/>
          <p:cNvSpPr>
            <a:spLocks noGrp="1" noRot="1" noChangeAspect="1" noTextEdit="1"/>
          </p:cNvSpPr>
          <p:nvPr>
            <p:ph type="sldImg"/>
          </p:nvPr>
        </p:nvSpPr>
        <p:spPr>
          <a:xfrm>
            <a:off x="992188" y="768350"/>
            <a:ext cx="5114925" cy="3836988"/>
          </a:xfrm>
          <a:ln/>
        </p:spPr>
      </p:sp>
      <p:sp>
        <p:nvSpPr>
          <p:cNvPr id="11264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t>薬は情報があって初めて薬といえるもので、症状にあったものを正しい量、正しい方法で使わなければ効果が期待できないだけでなく、副作用の危険も高まります。</a:t>
            </a:r>
            <a:endParaRPr lang="en-US" altLang="ja-JP" dirty="0" smtClean="0"/>
          </a:p>
          <a:p>
            <a:endParaRPr lang="ja-JP" altLang="en-US" dirty="0" smtClean="0">
              <a:latin typeface="Times New Roman" pitchFamily="18" charset="0"/>
            </a:endParaRPr>
          </a:p>
        </p:txBody>
      </p:sp>
      <p:sp>
        <p:nvSpPr>
          <p:cNvPr id="1126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742950" indent="-285750" defTabSz="990600">
              <a:spcBef>
                <a:spcPct val="30000"/>
              </a:spcBef>
              <a:defRPr kumimoji="1" sz="1200">
                <a:solidFill>
                  <a:schemeClr val="tx1"/>
                </a:solidFill>
                <a:latin typeface="Times New Roman" pitchFamily="18" charset="0"/>
                <a:ea typeface="ＭＳ Ｐ明朝" pitchFamily="18" charset="-128"/>
              </a:defRPr>
            </a:lvl2pPr>
            <a:lvl3pPr marL="1143000" indent="-228600" defTabSz="990600">
              <a:spcBef>
                <a:spcPct val="30000"/>
              </a:spcBef>
              <a:defRPr kumimoji="1" sz="1200">
                <a:solidFill>
                  <a:schemeClr val="tx1"/>
                </a:solidFill>
                <a:latin typeface="Times New Roman" pitchFamily="18" charset="0"/>
                <a:ea typeface="ＭＳ Ｐ明朝" pitchFamily="18" charset="-128"/>
              </a:defRPr>
            </a:lvl3pPr>
            <a:lvl4pPr marL="1600200" indent="-228600" defTabSz="990600">
              <a:spcBef>
                <a:spcPct val="30000"/>
              </a:spcBef>
              <a:defRPr kumimoji="1" sz="1200">
                <a:solidFill>
                  <a:schemeClr val="tx1"/>
                </a:solidFill>
                <a:latin typeface="Times New Roman" pitchFamily="18" charset="0"/>
                <a:ea typeface="ＭＳ Ｐ明朝" pitchFamily="18" charset="-128"/>
              </a:defRPr>
            </a:lvl4pPr>
            <a:lvl5pPr marL="2057400" indent="-228600" defTabSz="990600">
              <a:spcBef>
                <a:spcPct val="30000"/>
              </a:spcBef>
              <a:defRPr kumimoji="1" sz="1200">
                <a:solidFill>
                  <a:schemeClr val="tx1"/>
                </a:solidFill>
                <a:latin typeface="Times New Roman" pitchFamily="18" charset="0"/>
                <a:ea typeface="ＭＳ Ｐ明朝"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C44EDEA6-E7D1-42FE-BA41-D8350B088C24}" type="slidenum">
              <a:rPr lang="en-US" altLang="ja-JP" sz="1300" smtClean="0">
                <a:ea typeface="ＭＳ Ｐゴシック" pitchFamily="50" charset="-128"/>
              </a:rPr>
              <a:pPr>
                <a:spcBef>
                  <a:spcPct val="0"/>
                </a:spcBef>
              </a:pPr>
              <a:t>16</a:t>
            </a:fld>
            <a:endParaRPr lang="en-US" altLang="ja-JP" sz="1300" smtClean="0">
              <a:ea typeface="ＭＳ Ｐゴシック" pitchFamily="50" charset="-128"/>
            </a:endParaRPr>
          </a:p>
        </p:txBody>
      </p:sp>
    </p:spTree>
    <p:extLst>
      <p:ext uri="{BB962C8B-B14F-4D97-AF65-F5344CB8AC3E}">
        <p14:creationId xmlns:p14="http://schemas.microsoft.com/office/powerpoint/2010/main" val="77781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smtClean="0"/>
              <a:t>鼻水が出て寒気がするので熱を測ったら</a:t>
            </a:r>
            <a:r>
              <a:rPr kumimoji="1" lang="en-US" altLang="ja-JP" dirty="0" smtClean="0"/>
              <a:t>38</a:t>
            </a:r>
            <a:r>
              <a:rPr kumimoji="1" lang="ja-JP" altLang="en-US" dirty="0" smtClean="0"/>
              <a:t>度ありました。</a:t>
            </a:r>
            <a:endParaRPr kumimoji="1" lang="en-US" altLang="ja-JP" dirty="0" smtClean="0"/>
          </a:p>
          <a:p>
            <a:r>
              <a:rPr kumimoji="1" lang="ja-JP" altLang="en-US" dirty="0" smtClean="0"/>
              <a:t>こんな時どうしますか？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pPr>
                <a:defRPr/>
              </a:pPr>
              <a:t>18</a:t>
            </a:fld>
            <a:endParaRPr lang="en-US" altLang="ja-JP"/>
          </a:p>
        </p:txBody>
      </p:sp>
    </p:spTree>
    <p:extLst>
      <p:ext uri="{BB962C8B-B14F-4D97-AF65-F5344CB8AC3E}">
        <p14:creationId xmlns:p14="http://schemas.microsoft.com/office/powerpoint/2010/main" val="2897999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smtClean="0"/>
              <a:t>医薬品は薬局などで自由に買える一般用医薬品と医師が処方する医療用医薬品に大きく分けられます。</a:t>
            </a:r>
            <a:endParaRPr kumimoji="1" lang="en-US" altLang="ja-JP" dirty="0" smtClean="0"/>
          </a:p>
          <a:p>
            <a:r>
              <a:rPr kumimoji="1" lang="ja-JP" altLang="en-US" dirty="0" smtClean="0"/>
              <a:t>医療用医薬品には新薬とジェネリック医薬品があります。</a:t>
            </a:r>
            <a:endParaRPr kumimoji="1" lang="en-US" altLang="ja-JP" dirty="0" smtClean="0"/>
          </a:p>
          <a:p>
            <a:r>
              <a:rPr kumimoji="1" lang="ja-JP" altLang="en-US" dirty="0" smtClean="0"/>
              <a:t>ジェネリック医薬品とは新薬の特許が切れた後に発売される価格の安い薬です。</a:t>
            </a:r>
            <a:endParaRPr kumimoji="1" lang="en-US" altLang="ja-JP" dirty="0" smtClean="0"/>
          </a:p>
          <a:p>
            <a:r>
              <a:rPr kumimoji="1" lang="ja-JP" altLang="en-US" dirty="0" smtClean="0"/>
              <a:t>医療用医薬品で安全性が高い薬を一般用医薬品として発売することがあり、これをスイッチＯＴＣ薬と</a:t>
            </a:r>
            <a:endParaRPr kumimoji="1" lang="en-US" altLang="ja-JP" dirty="0" smtClean="0"/>
          </a:p>
          <a:p>
            <a:r>
              <a:rPr kumimoji="1" lang="ja-JP" altLang="en-US" dirty="0" smtClean="0"/>
              <a:t>言います。</a:t>
            </a:r>
            <a:endParaRPr kumimoji="1" lang="en-US" altLang="ja-JP" dirty="0" smtClean="0"/>
          </a:p>
          <a:p>
            <a:r>
              <a:rPr kumimoji="1" lang="ja-JP" altLang="en-US" dirty="0" smtClean="0"/>
              <a:t>有名なものとしてはガスターやロキソニンがあります。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pPr>
                <a:defRPr/>
              </a:pPr>
              <a:t>19</a:t>
            </a:fld>
            <a:endParaRPr lang="en-US" altLang="ja-JP"/>
          </a:p>
        </p:txBody>
      </p:sp>
    </p:spTree>
    <p:extLst>
      <p:ext uri="{BB962C8B-B14F-4D97-AF65-F5344CB8AC3E}">
        <p14:creationId xmlns:p14="http://schemas.microsoft.com/office/powerpoint/2010/main" val="1450394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742950" indent="-285750" defTabSz="990600">
              <a:spcBef>
                <a:spcPct val="30000"/>
              </a:spcBef>
              <a:defRPr kumimoji="1" sz="1200">
                <a:solidFill>
                  <a:schemeClr val="tx1"/>
                </a:solidFill>
                <a:latin typeface="Times New Roman" pitchFamily="18" charset="0"/>
                <a:ea typeface="ＭＳ Ｐ明朝" pitchFamily="18" charset="-128"/>
              </a:defRPr>
            </a:lvl2pPr>
            <a:lvl3pPr marL="1143000" indent="-228600" defTabSz="990600">
              <a:spcBef>
                <a:spcPct val="30000"/>
              </a:spcBef>
              <a:defRPr kumimoji="1" sz="1200">
                <a:solidFill>
                  <a:schemeClr val="tx1"/>
                </a:solidFill>
                <a:latin typeface="Times New Roman" pitchFamily="18" charset="0"/>
                <a:ea typeface="ＭＳ Ｐ明朝" pitchFamily="18" charset="-128"/>
              </a:defRPr>
            </a:lvl3pPr>
            <a:lvl4pPr marL="1600200" indent="-228600" defTabSz="990600">
              <a:spcBef>
                <a:spcPct val="30000"/>
              </a:spcBef>
              <a:defRPr kumimoji="1" sz="1200">
                <a:solidFill>
                  <a:schemeClr val="tx1"/>
                </a:solidFill>
                <a:latin typeface="Times New Roman" pitchFamily="18" charset="0"/>
                <a:ea typeface="ＭＳ Ｐ明朝" pitchFamily="18" charset="-128"/>
              </a:defRPr>
            </a:lvl4pPr>
            <a:lvl5pPr marL="2057400" indent="-228600" defTabSz="990600">
              <a:spcBef>
                <a:spcPct val="30000"/>
              </a:spcBef>
              <a:defRPr kumimoji="1" sz="1200">
                <a:solidFill>
                  <a:schemeClr val="tx1"/>
                </a:solidFill>
                <a:latin typeface="Times New Roman" pitchFamily="18" charset="0"/>
                <a:ea typeface="ＭＳ Ｐ明朝"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A36D10E6-F938-4F88-AC97-3717FDB34929}" type="slidenum">
              <a:rPr lang="en-US" altLang="ja-JP" sz="1300" smtClean="0">
                <a:ea typeface="ＭＳ Ｐゴシック" pitchFamily="50" charset="-128"/>
              </a:rPr>
              <a:pPr>
                <a:spcBef>
                  <a:spcPct val="0"/>
                </a:spcBef>
              </a:pPr>
              <a:t>20</a:t>
            </a:fld>
            <a:endParaRPr lang="en-US" altLang="ja-JP" sz="1300" smtClean="0">
              <a:ea typeface="ＭＳ Ｐゴシック" pitchFamily="50" charset="-128"/>
            </a:endParaRPr>
          </a:p>
        </p:txBody>
      </p:sp>
      <p:sp>
        <p:nvSpPr>
          <p:cNvPr id="116739" name="Rectangle 2"/>
          <p:cNvSpPr>
            <a:spLocks noGrp="1" noRot="1" noChangeAspect="1" noChangeArrowheads="1" noTextEdit="1"/>
          </p:cNvSpPr>
          <p:nvPr>
            <p:ph type="sldImg"/>
          </p:nvPr>
        </p:nvSpPr>
        <p:spPr>
          <a:xfrm>
            <a:off x="992188" y="768350"/>
            <a:ext cx="5114925" cy="3836988"/>
          </a:xfrm>
          <a:solidFill>
            <a:srgbClr val="FFFFFF"/>
          </a:solidFill>
          <a:ln/>
        </p:spPr>
      </p:sp>
      <p:sp>
        <p:nvSpPr>
          <p:cNvPr id="116740" name="Rectangle 3"/>
          <p:cNvSpPr>
            <a:spLocks noGrp="1" noChangeArrowheads="1"/>
          </p:cNvSpPr>
          <p:nvPr>
            <p:ph type="body" idx="1"/>
          </p:nvPr>
        </p:nvSpPr>
        <p:spPr>
          <a:xfrm>
            <a:off x="473075" y="4860925"/>
            <a:ext cx="6310313" cy="4946650"/>
          </a:xfrm>
          <a:solidFill>
            <a:srgbClr val="FFFFFF"/>
          </a:solidFill>
          <a:ln>
            <a:solidFill>
              <a:srgbClr val="000000"/>
            </a:solidFill>
          </a:ln>
        </p:spPr>
        <p:txBody>
          <a:bodyPr/>
          <a:lstStyle/>
          <a:p>
            <a:pPr marL="228600" indent="-228600" eaLnBrk="1" hangingPunct="1"/>
            <a:r>
              <a:rPr lang="en-US" altLang="ja-JP" smtClean="0">
                <a:latin typeface="Times New Roman" pitchFamily="18" charset="0"/>
                <a:ea typeface="ＭＳ Ｐゴシック" pitchFamily="50" charset="-128"/>
              </a:rPr>
              <a:t>Let</a:t>
            </a:r>
            <a:r>
              <a:rPr lang="en-US" altLang="ja-JP" smtClean="0">
                <a:latin typeface="Arial" pitchFamily="34" charset="0"/>
                <a:ea typeface="ＭＳ Ｐゴシック" pitchFamily="50" charset="-128"/>
              </a:rPr>
              <a:t>’</a:t>
            </a:r>
            <a:r>
              <a:rPr lang="en-US" altLang="ja-JP" smtClean="0">
                <a:latin typeface="Times New Roman" pitchFamily="18" charset="0"/>
                <a:ea typeface="ＭＳ Ｐゴシック" pitchFamily="50" charset="-128"/>
              </a:rPr>
              <a:t>s take a couple of minutes and talk about how prescription and over-the-counter medicines are different and how they are the same.</a:t>
            </a:r>
          </a:p>
          <a:p>
            <a:pPr marL="228600" indent="-228600" eaLnBrk="1" hangingPunct="1"/>
            <a:endParaRPr lang="en-US" altLang="ja-JP" sz="1600" smtClean="0">
              <a:latin typeface="Times New Roman" pitchFamily="18" charset="0"/>
              <a:ea typeface="ＭＳ Ｐゴシック" pitchFamily="50" charset="-128"/>
            </a:endParaRPr>
          </a:p>
        </p:txBody>
      </p:sp>
    </p:spTree>
    <p:extLst>
      <p:ext uri="{BB962C8B-B14F-4D97-AF65-F5344CB8AC3E}">
        <p14:creationId xmlns:p14="http://schemas.microsoft.com/office/powerpoint/2010/main" val="2367316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742950" indent="-285750" defTabSz="990600">
              <a:spcBef>
                <a:spcPct val="30000"/>
              </a:spcBef>
              <a:defRPr kumimoji="1" sz="1200">
                <a:solidFill>
                  <a:schemeClr val="tx1"/>
                </a:solidFill>
                <a:latin typeface="Times New Roman" pitchFamily="18" charset="0"/>
                <a:ea typeface="ＭＳ Ｐ明朝" pitchFamily="18" charset="-128"/>
              </a:defRPr>
            </a:lvl2pPr>
            <a:lvl3pPr marL="1143000" indent="-228600" defTabSz="990600">
              <a:spcBef>
                <a:spcPct val="30000"/>
              </a:spcBef>
              <a:defRPr kumimoji="1" sz="1200">
                <a:solidFill>
                  <a:schemeClr val="tx1"/>
                </a:solidFill>
                <a:latin typeface="Times New Roman" pitchFamily="18" charset="0"/>
                <a:ea typeface="ＭＳ Ｐ明朝" pitchFamily="18" charset="-128"/>
              </a:defRPr>
            </a:lvl3pPr>
            <a:lvl4pPr marL="1600200" indent="-228600" defTabSz="990600">
              <a:spcBef>
                <a:spcPct val="30000"/>
              </a:spcBef>
              <a:defRPr kumimoji="1" sz="1200">
                <a:solidFill>
                  <a:schemeClr val="tx1"/>
                </a:solidFill>
                <a:latin typeface="Times New Roman" pitchFamily="18" charset="0"/>
                <a:ea typeface="ＭＳ Ｐ明朝" pitchFamily="18" charset="-128"/>
              </a:defRPr>
            </a:lvl4pPr>
            <a:lvl5pPr marL="2057400" indent="-228600" defTabSz="990600">
              <a:spcBef>
                <a:spcPct val="30000"/>
              </a:spcBef>
              <a:defRPr kumimoji="1" sz="1200">
                <a:solidFill>
                  <a:schemeClr val="tx1"/>
                </a:solidFill>
                <a:latin typeface="Times New Roman" pitchFamily="18" charset="0"/>
                <a:ea typeface="ＭＳ Ｐ明朝"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6377A5A8-6B06-4A11-8685-D95522C6A110}" type="slidenum">
              <a:rPr lang="en-US" altLang="ja-JP" sz="1300" smtClean="0">
                <a:ea typeface="ＭＳ Ｐゴシック" pitchFamily="50" charset="-128"/>
              </a:rPr>
              <a:pPr>
                <a:spcBef>
                  <a:spcPct val="0"/>
                </a:spcBef>
              </a:pPr>
              <a:t>21</a:t>
            </a:fld>
            <a:endParaRPr lang="en-US" altLang="ja-JP" sz="1300" smtClean="0">
              <a:ea typeface="ＭＳ Ｐゴシック" pitchFamily="50" charset="-128"/>
            </a:endParaRPr>
          </a:p>
        </p:txBody>
      </p:sp>
      <p:sp>
        <p:nvSpPr>
          <p:cNvPr id="117763" name="Rectangle 2"/>
          <p:cNvSpPr>
            <a:spLocks noGrp="1" noRot="1" noChangeAspect="1" noChangeArrowheads="1" noTextEdit="1"/>
          </p:cNvSpPr>
          <p:nvPr>
            <p:ph type="sldImg"/>
          </p:nvPr>
        </p:nvSpPr>
        <p:spPr>
          <a:xfrm>
            <a:off x="992188" y="768350"/>
            <a:ext cx="5114925" cy="3836988"/>
          </a:xfrm>
          <a:solidFill>
            <a:srgbClr val="FFFFFF"/>
          </a:solidFill>
          <a:ln/>
        </p:spPr>
      </p:sp>
      <p:sp>
        <p:nvSpPr>
          <p:cNvPr id="117764" name="Rectangle 3"/>
          <p:cNvSpPr>
            <a:spLocks noGrp="1" noChangeArrowheads="1"/>
          </p:cNvSpPr>
          <p:nvPr>
            <p:ph type="body" idx="1"/>
          </p:nvPr>
        </p:nvSpPr>
        <p:spPr>
          <a:xfrm>
            <a:off x="473075" y="4860925"/>
            <a:ext cx="6310313" cy="4605338"/>
          </a:xfrm>
          <a:solidFill>
            <a:srgbClr val="FFFFFF"/>
          </a:solidFill>
          <a:ln>
            <a:solidFill>
              <a:srgbClr val="000000"/>
            </a:solidFill>
          </a:ln>
        </p:spPr>
        <p:txBody>
          <a:bodyPr/>
          <a:lstStyle/>
          <a:p>
            <a:pPr marL="228600" indent="-228600" eaLnBrk="1" hangingPunct="1"/>
            <a:endParaRPr lang="en-US" altLang="ja-JP" dirty="0" smtClean="0">
              <a:latin typeface="Times New Roman" pitchFamily="18" charset="0"/>
              <a:ea typeface="ＭＳ Ｐゴシック" pitchFamily="50" charset="-128"/>
            </a:endParaRPr>
          </a:p>
        </p:txBody>
      </p:sp>
    </p:spTree>
    <p:extLst>
      <p:ext uri="{BB962C8B-B14F-4D97-AF65-F5344CB8AC3E}">
        <p14:creationId xmlns:p14="http://schemas.microsoft.com/office/powerpoint/2010/main" val="2725523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742950" indent="-285750" defTabSz="990600">
              <a:spcBef>
                <a:spcPct val="30000"/>
              </a:spcBef>
              <a:defRPr kumimoji="1" sz="1200">
                <a:solidFill>
                  <a:schemeClr val="tx1"/>
                </a:solidFill>
                <a:latin typeface="Times New Roman" pitchFamily="18" charset="0"/>
                <a:ea typeface="ＭＳ Ｐ明朝" pitchFamily="18" charset="-128"/>
              </a:defRPr>
            </a:lvl2pPr>
            <a:lvl3pPr marL="1143000" indent="-228600" defTabSz="990600">
              <a:spcBef>
                <a:spcPct val="30000"/>
              </a:spcBef>
              <a:defRPr kumimoji="1" sz="1200">
                <a:solidFill>
                  <a:schemeClr val="tx1"/>
                </a:solidFill>
                <a:latin typeface="Times New Roman" pitchFamily="18" charset="0"/>
                <a:ea typeface="ＭＳ Ｐ明朝" pitchFamily="18" charset="-128"/>
              </a:defRPr>
            </a:lvl3pPr>
            <a:lvl4pPr marL="1600200" indent="-228600" defTabSz="990600">
              <a:spcBef>
                <a:spcPct val="30000"/>
              </a:spcBef>
              <a:defRPr kumimoji="1" sz="1200">
                <a:solidFill>
                  <a:schemeClr val="tx1"/>
                </a:solidFill>
                <a:latin typeface="Times New Roman" pitchFamily="18" charset="0"/>
                <a:ea typeface="ＭＳ Ｐ明朝" pitchFamily="18" charset="-128"/>
              </a:defRPr>
            </a:lvl4pPr>
            <a:lvl5pPr marL="2057400" indent="-228600" defTabSz="990600">
              <a:spcBef>
                <a:spcPct val="30000"/>
              </a:spcBef>
              <a:defRPr kumimoji="1" sz="1200">
                <a:solidFill>
                  <a:schemeClr val="tx1"/>
                </a:solidFill>
                <a:latin typeface="Times New Roman" pitchFamily="18" charset="0"/>
                <a:ea typeface="ＭＳ Ｐ明朝"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6EA258A2-FC1F-4F1E-B054-0BF8B02D8B5A}" type="slidenum">
              <a:rPr lang="en-US" altLang="ja-JP" sz="1300" smtClean="0">
                <a:ea typeface="ＭＳ Ｐゴシック" pitchFamily="50" charset="-128"/>
              </a:rPr>
              <a:pPr>
                <a:spcBef>
                  <a:spcPct val="0"/>
                </a:spcBef>
              </a:pPr>
              <a:t>23</a:t>
            </a:fld>
            <a:endParaRPr lang="en-US" altLang="ja-JP" sz="1300" smtClean="0">
              <a:ea typeface="ＭＳ Ｐゴシック" pitchFamily="50" charset="-128"/>
            </a:endParaRPr>
          </a:p>
        </p:txBody>
      </p:sp>
      <p:sp>
        <p:nvSpPr>
          <p:cNvPr id="118787" name="Rectangle 2"/>
          <p:cNvSpPr>
            <a:spLocks noGrp="1" noRot="1" noChangeAspect="1" noChangeArrowheads="1" noTextEdit="1"/>
          </p:cNvSpPr>
          <p:nvPr>
            <p:ph type="sldImg"/>
          </p:nvPr>
        </p:nvSpPr>
        <p:spPr>
          <a:xfrm>
            <a:off x="992188" y="768350"/>
            <a:ext cx="5114925" cy="3836988"/>
          </a:xfrm>
          <a:solidFill>
            <a:srgbClr val="FFFFFF"/>
          </a:solidFill>
          <a:ln/>
        </p:spPr>
      </p:sp>
      <p:sp>
        <p:nvSpPr>
          <p:cNvPr id="118788" name="Rectangle 3"/>
          <p:cNvSpPr>
            <a:spLocks noGrp="1" noChangeArrowheads="1"/>
          </p:cNvSpPr>
          <p:nvPr>
            <p:ph type="body" idx="1"/>
          </p:nvPr>
        </p:nvSpPr>
        <p:spPr>
          <a:xfrm>
            <a:off x="709613" y="4860925"/>
            <a:ext cx="5680075" cy="4605338"/>
          </a:xfrm>
          <a:solidFill>
            <a:srgbClr val="FFFFFF"/>
          </a:solidFill>
          <a:ln>
            <a:solidFill>
              <a:srgbClr val="000000"/>
            </a:solidFill>
          </a:ln>
        </p:spPr>
        <p:txBody>
          <a:bodyPr/>
          <a:lstStyle/>
          <a:p>
            <a:pPr eaLnBrk="1" hangingPunct="1"/>
            <a:r>
              <a:rPr lang="en-US" altLang="ja-JP" smtClean="0">
                <a:latin typeface="Times New Roman" pitchFamily="18" charset="0"/>
                <a:ea typeface="ＭＳ Ｐゴシック" pitchFamily="50" charset="-128"/>
              </a:rPr>
              <a:t>(Teach right off the slide)</a:t>
            </a:r>
          </a:p>
        </p:txBody>
      </p:sp>
    </p:spTree>
    <p:extLst>
      <p:ext uri="{BB962C8B-B14F-4D97-AF65-F5344CB8AC3E}">
        <p14:creationId xmlns:p14="http://schemas.microsoft.com/office/powerpoint/2010/main" val="329712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 イメージ プレースホルダ 1"/>
          <p:cNvSpPr>
            <a:spLocks noGrp="1" noRot="1" noChangeAspect="1" noTextEdit="1"/>
          </p:cNvSpPr>
          <p:nvPr>
            <p:ph type="sldImg"/>
          </p:nvPr>
        </p:nvSpPr>
        <p:spPr>
          <a:xfrm>
            <a:off x="992188" y="768350"/>
            <a:ext cx="5114925" cy="3836988"/>
          </a:xfrm>
          <a:ln/>
        </p:spPr>
      </p:sp>
      <p:sp>
        <p:nvSpPr>
          <p:cNvPr id="10035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Times New Roman" pitchFamily="18" charset="0"/>
            </a:endParaRPr>
          </a:p>
        </p:txBody>
      </p:sp>
      <p:sp>
        <p:nvSpPr>
          <p:cNvPr id="10035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742950" indent="-285750" defTabSz="990600">
              <a:spcBef>
                <a:spcPct val="30000"/>
              </a:spcBef>
              <a:defRPr kumimoji="1" sz="1200">
                <a:solidFill>
                  <a:schemeClr val="tx1"/>
                </a:solidFill>
                <a:latin typeface="Times New Roman" pitchFamily="18" charset="0"/>
                <a:ea typeface="ＭＳ Ｐ明朝" pitchFamily="18" charset="-128"/>
              </a:defRPr>
            </a:lvl2pPr>
            <a:lvl3pPr marL="1143000" indent="-228600" defTabSz="990600">
              <a:spcBef>
                <a:spcPct val="30000"/>
              </a:spcBef>
              <a:defRPr kumimoji="1" sz="1200">
                <a:solidFill>
                  <a:schemeClr val="tx1"/>
                </a:solidFill>
                <a:latin typeface="Times New Roman" pitchFamily="18" charset="0"/>
                <a:ea typeface="ＭＳ Ｐ明朝" pitchFamily="18" charset="-128"/>
              </a:defRPr>
            </a:lvl3pPr>
            <a:lvl4pPr marL="1600200" indent="-228600" defTabSz="990600">
              <a:spcBef>
                <a:spcPct val="30000"/>
              </a:spcBef>
              <a:defRPr kumimoji="1" sz="1200">
                <a:solidFill>
                  <a:schemeClr val="tx1"/>
                </a:solidFill>
                <a:latin typeface="Times New Roman" pitchFamily="18" charset="0"/>
                <a:ea typeface="ＭＳ Ｐ明朝" pitchFamily="18" charset="-128"/>
              </a:defRPr>
            </a:lvl4pPr>
            <a:lvl5pPr marL="2057400" indent="-228600" defTabSz="990600">
              <a:spcBef>
                <a:spcPct val="30000"/>
              </a:spcBef>
              <a:defRPr kumimoji="1" sz="1200">
                <a:solidFill>
                  <a:schemeClr val="tx1"/>
                </a:solidFill>
                <a:latin typeface="Times New Roman" pitchFamily="18" charset="0"/>
                <a:ea typeface="ＭＳ Ｐ明朝"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3B4707BC-65D4-49EF-9B70-8D68F5D33760}" type="slidenum">
              <a:rPr lang="en-US" altLang="ja-JP" sz="1300" smtClean="0">
                <a:ea typeface="ＭＳ Ｐゴシック" pitchFamily="50" charset="-128"/>
              </a:rPr>
              <a:pPr>
                <a:spcBef>
                  <a:spcPct val="0"/>
                </a:spcBef>
              </a:pPr>
              <a:t>2</a:t>
            </a:fld>
            <a:endParaRPr lang="en-US" altLang="ja-JP" sz="1300" smtClean="0">
              <a:ea typeface="ＭＳ Ｐゴシック" pitchFamily="50" charset="-128"/>
            </a:endParaRPr>
          </a:p>
        </p:txBody>
      </p:sp>
    </p:spTree>
    <p:extLst>
      <p:ext uri="{BB962C8B-B14F-4D97-AF65-F5344CB8AC3E}">
        <p14:creationId xmlns:p14="http://schemas.microsoft.com/office/powerpoint/2010/main" val="3332157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スライド イメージ プレースホルダ 1"/>
          <p:cNvSpPr>
            <a:spLocks noGrp="1" noRot="1" noChangeAspect="1" noTextEdit="1"/>
          </p:cNvSpPr>
          <p:nvPr>
            <p:ph type="sldImg"/>
          </p:nvPr>
        </p:nvSpPr>
        <p:spPr>
          <a:xfrm>
            <a:off x="992188" y="768350"/>
            <a:ext cx="5114925" cy="3836988"/>
          </a:xfrm>
          <a:ln/>
        </p:spPr>
      </p:sp>
      <p:sp>
        <p:nvSpPr>
          <p:cNvPr id="12288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Times New Roman" pitchFamily="18" charset="0"/>
            </a:endParaRPr>
          </a:p>
        </p:txBody>
      </p:sp>
      <p:sp>
        <p:nvSpPr>
          <p:cNvPr id="12288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742950" indent="-285750" defTabSz="990600">
              <a:spcBef>
                <a:spcPct val="30000"/>
              </a:spcBef>
              <a:defRPr kumimoji="1" sz="1200">
                <a:solidFill>
                  <a:schemeClr val="tx1"/>
                </a:solidFill>
                <a:latin typeface="Times New Roman" pitchFamily="18" charset="0"/>
                <a:ea typeface="ＭＳ Ｐ明朝" pitchFamily="18" charset="-128"/>
              </a:defRPr>
            </a:lvl2pPr>
            <a:lvl3pPr marL="1143000" indent="-228600" defTabSz="990600">
              <a:spcBef>
                <a:spcPct val="30000"/>
              </a:spcBef>
              <a:defRPr kumimoji="1" sz="1200">
                <a:solidFill>
                  <a:schemeClr val="tx1"/>
                </a:solidFill>
                <a:latin typeface="Times New Roman" pitchFamily="18" charset="0"/>
                <a:ea typeface="ＭＳ Ｐ明朝" pitchFamily="18" charset="-128"/>
              </a:defRPr>
            </a:lvl3pPr>
            <a:lvl4pPr marL="1600200" indent="-228600" defTabSz="990600">
              <a:spcBef>
                <a:spcPct val="30000"/>
              </a:spcBef>
              <a:defRPr kumimoji="1" sz="1200">
                <a:solidFill>
                  <a:schemeClr val="tx1"/>
                </a:solidFill>
                <a:latin typeface="Times New Roman" pitchFamily="18" charset="0"/>
                <a:ea typeface="ＭＳ Ｐ明朝" pitchFamily="18" charset="-128"/>
              </a:defRPr>
            </a:lvl4pPr>
            <a:lvl5pPr marL="2057400" indent="-228600" defTabSz="990600">
              <a:spcBef>
                <a:spcPct val="30000"/>
              </a:spcBef>
              <a:defRPr kumimoji="1" sz="1200">
                <a:solidFill>
                  <a:schemeClr val="tx1"/>
                </a:solidFill>
                <a:latin typeface="Times New Roman" pitchFamily="18" charset="0"/>
                <a:ea typeface="ＭＳ Ｐ明朝"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10EA4C1A-BE43-46E0-8A05-2670A11887E7}" type="slidenum">
              <a:rPr lang="en-US" altLang="ja-JP" sz="1300" smtClean="0">
                <a:ea typeface="ＭＳ Ｐゴシック" pitchFamily="50" charset="-128"/>
              </a:rPr>
              <a:pPr>
                <a:spcBef>
                  <a:spcPct val="0"/>
                </a:spcBef>
              </a:pPr>
              <a:t>24</a:t>
            </a:fld>
            <a:endParaRPr lang="en-US" altLang="ja-JP" sz="1300" smtClean="0">
              <a:ea typeface="ＭＳ Ｐゴシック" pitchFamily="50" charset="-128"/>
            </a:endParaRPr>
          </a:p>
        </p:txBody>
      </p:sp>
    </p:spTree>
    <p:extLst>
      <p:ext uri="{BB962C8B-B14F-4D97-AF65-F5344CB8AC3E}">
        <p14:creationId xmlns:p14="http://schemas.microsoft.com/office/powerpoint/2010/main" val="1437640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pPr>
                <a:defRPr/>
              </a:pPr>
              <a:t>25</a:t>
            </a:fld>
            <a:endParaRPr lang="en-US" altLang="ja-JP"/>
          </a:p>
        </p:txBody>
      </p:sp>
    </p:spTree>
    <p:extLst>
      <p:ext uri="{BB962C8B-B14F-4D97-AF65-F5344CB8AC3E}">
        <p14:creationId xmlns:p14="http://schemas.microsoft.com/office/powerpoint/2010/main" val="2388000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smtClean="0"/>
              <a:t>これは皆さんも知っていると思いますが、バファリンの箱です。</a:t>
            </a:r>
            <a:endParaRPr kumimoji="1" lang="en-US" altLang="ja-JP" dirty="0" smtClean="0"/>
          </a:p>
          <a:p>
            <a:endParaRPr kumimoji="1" lang="en-US" altLang="ja-JP" dirty="0" smtClean="0"/>
          </a:p>
          <a:p>
            <a:r>
              <a:rPr kumimoji="1" lang="en-US" altLang="ja-JP" dirty="0" smtClean="0"/>
              <a:t>(Click)</a:t>
            </a:r>
            <a:r>
              <a:rPr kumimoji="1" lang="ja-JP" altLang="en-US" dirty="0" smtClean="0"/>
              <a:t>　表に効能として「痛み・熱に」となっていますが、では腹痛の場合は飲んでも大丈夫でしょうか？　</a:t>
            </a:r>
            <a:endParaRPr kumimoji="1" lang="en-US" altLang="ja-JP" dirty="0" smtClean="0"/>
          </a:p>
          <a:p>
            <a:r>
              <a:rPr kumimoji="1" lang="en-US" altLang="ja-JP" dirty="0" smtClean="0"/>
              <a:t>(Click)</a:t>
            </a:r>
            <a:r>
              <a:rPr kumimoji="1" lang="ja-JP" altLang="en-US" dirty="0" smtClean="0"/>
              <a:t>　ここで裏側をみると詳しい効能が書いてあります。</a:t>
            </a:r>
            <a:endParaRPr kumimoji="1" lang="en-US" altLang="ja-JP" dirty="0" smtClean="0"/>
          </a:p>
          <a:p>
            <a:r>
              <a:rPr kumimoji="1" lang="en-US" altLang="ja-JP" dirty="0" smtClean="0"/>
              <a:t>(Click)</a:t>
            </a:r>
            <a:r>
              <a:rPr kumimoji="1" lang="ja-JP" altLang="en-US" dirty="0" smtClean="0"/>
              <a:t>　頭痛・・・腹痛はありませんね。</a:t>
            </a:r>
            <a:r>
              <a:rPr kumimoji="1" lang="en-US" altLang="ja-JP" dirty="0" smtClean="0"/>
              <a:t>(Click)</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pPr>
                <a:defRPr/>
              </a:pPr>
              <a:t>26</a:t>
            </a:fld>
            <a:endParaRPr lang="en-US" altLang="ja-JP"/>
          </a:p>
        </p:txBody>
      </p:sp>
    </p:spTree>
    <p:extLst>
      <p:ext uri="{BB962C8B-B14F-4D97-AF65-F5344CB8AC3E}">
        <p14:creationId xmlns:p14="http://schemas.microsoft.com/office/powerpoint/2010/main" val="3222073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smtClean="0"/>
              <a:t>今度は注意の部分を確認しましょう。　</a:t>
            </a:r>
            <a:endParaRPr kumimoji="1" lang="en-US" altLang="ja-JP" dirty="0" smtClean="0"/>
          </a:p>
          <a:p>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smtClean="0"/>
              <a:t>(Click)</a:t>
            </a:r>
            <a:r>
              <a:rPr kumimoji="1" lang="ja-JP" altLang="en-US" dirty="0" smtClean="0"/>
              <a:t>　そうすると胃・十二指腸潰瘍の人は相談してくださいと書いてあります。</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バファリンは胃潰瘍などを悪化させてしまうので胃痛などのある人は飲まない方がよいとわかります。</a:t>
            </a:r>
            <a:r>
              <a:rPr kumimoji="1" lang="en-US" altLang="ja-JP" dirty="0" smtClean="0"/>
              <a:t>(Click)</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pPr>
                <a:defRPr/>
              </a:pPr>
              <a:t>27</a:t>
            </a:fld>
            <a:endParaRPr lang="en-US" altLang="ja-JP"/>
          </a:p>
        </p:txBody>
      </p:sp>
    </p:spTree>
    <p:extLst>
      <p:ext uri="{BB962C8B-B14F-4D97-AF65-F5344CB8AC3E}">
        <p14:creationId xmlns:p14="http://schemas.microsoft.com/office/powerpoint/2010/main" val="3029393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smtClean="0"/>
              <a:t>つぎに成分を確認してみましょう。</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smtClean="0"/>
              <a:t>(Click)</a:t>
            </a:r>
            <a:r>
              <a:rPr kumimoji="1" lang="ja-JP" altLang="en-US" dirty="0" smtClean="0"/>
              <a:t>　アセチルサリチル酸、アスピリンのことですが主成分として</a:t>
            </a:r>
            <a:r>
              <a:rPr kumimoji="1" lang="en-US" altLang="ja-JP" dirty="0" smtClean="0"/>
              <a:t>330mg</a:t>
            </a:r>
            <a:r>
              <a:rPr kumimoji="1" lang="ja-JP" altLang="en-US" dirty="0" smtClean="0"/>
              <a:t>入っています。</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合成ヒドロタルサイドというのは錠剤がすばやく溶けるようにし効き目が早く出るようにすることと、</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アスピリンによる胃への刺激</a:t>
            </a:r>
            <a:r>
              <a:rPr kumimoji="1" lang="ja-JP" altLang="en-US" smtClean="0"/>
              <a:t>を軽くする</a:t>
            </a:r>
            <a:r>
              <a:rPr kumimoji="1" lang="ja-JP" altLang="en-US" dirty="0" smtClean="0"/>
              <a:t>作用があるものです。</a:t>
            </a:r>
            <a:r>
              <a:rPr kumimoji="1" lang="en-US" altLang="ja-JP" dirty="0" smtClean="0"/>
              <a:t>(Click)</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pPr>
                <a:defRPr/>
              </a:pPr>
              <a:t>28</a:t>
            </a:fld>
            <a:endParaRPr lang="en-US" altLang="ja-JP"/>
          </a:p>
        </p:txBody>
      </p:sp>
    </p:spTree>
    <p:extLst>
      <p:ext uri="{BB962C8B-B14F-4D97-AF65-F5344CB8AC3E}">
        <p14:creationId xmlns:p14="http://schemas.microsoft.com/office/powerpoint/2010/main" val="3029393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smtClean="0"/>
              <a:t>用法用量です。</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smtClean="0"/>
              <a:t>(Click)</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pPr>
                <a:defRPr/>
              </a:pPr>
              <a:t>29</a:t>
            </a:fld>
            <a:endParaRPr lang="en-US" altLang="ja-JP"/>
          </a:p>
        </p:txBody>
      </p:sp>
    </p:spTree>
    <p:extLst>
      <p:ext uri="{BB962C8B-B14F-4D97-AF65-F5344CB8AC3E}">
        <p14:creationId xmlns:p14="http://schemas.microsoft.com/office/powerpoint/2010/main" val="3029393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smtClean="0"/>
              <a:t>子供は大人用の錠剤を割ってのめばいいのでしょうか？</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smtClean="0"/>
              <a:t>(Click)</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それはやってはいけません。</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例えばバファリンは大人用と小児用で有効成分が違います。</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以前は同じ成分でしたが、小児ではインフルエンザの発熱に使うと脳症になる確率が高くなることが分かり現在は安全な成分に変更されています。</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pPr>
                <a:defRPr/>
              </a:pPr>
              <a:t>30</a:t>
            </a:fld>
            <a:endParaRPr lang="en-US" altLang="ja-JP"/>
          </a:p>
        </p:txBody>
      </p:sp>
    </p:spTree>
    <p:extLst>
      <p:ext uri="{BB962C8B-B14F-4D97-AF65-F5344CB8AC3E}">
        <p14:creationId xmlns:p14="http://schemas.microsoft.com/office/powerpoint/2010/main" val="3029393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スライド イメージ プレースホルダ 1"/>
          <p:cNvSpPr>
            <a:spLocks noGrp="1" noRot="1" noChangeAspect="1" noTextEdit="1"/>
          </p:cNvSpPr>
          <p:nvPr>
            <p:ph type="sldImg"/>
          </p:nvPr>
        </p:nvSpPr>
        <p:spPr>
          <a:xfrm>
            <a:off x="992188" y="768350"/>
            <a:ext cx="5114925" cy="3836988"/>
          </a:xfrm>
          <a:ln/>
        </p:spPr>
      </p:sp>
      <p:sp>
        <p:nvSpPr>
          <p:cNvPr id="11981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Times New Roman" pitchFamily="18" charset="0"/>
            </a:endParaRPr>
          </a:p>
        </p:txBody>
      </p:sp>
      <p:sp>
        <p:nvSpPr>
          <p:cNvPr id="11981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742950" indent="-285750" defTabSz="990600">
              <a:spcBef>
                <a:spcPct val="30000"/>
              </a:spcBef>
              <a:defRPr kumimoji="1" sz="1200">
                <a:solidFill>
                  <a:schemeClr val="tx1"/>
                </a:solidFill>
                <a:latin typeface="Times New Roman" pitchFamily="18" charset="0"/>
                <a:ea typeface="ＭＳ Ｐ明朝" pitchFamily="18" charset="-128"/>
              </a:defRPr>
            </a:lvl2pPr>
            <a:lvl3pPr marL="1143000" indent="-228600" defTabSz="990600">
              <a:spcBef>
                <a:spcPct val="30000"/>
              </a:spcBef>
              <a:defRPr kumimoji="1" sz="1200">
                <a:solidFill>
                  <a:schemeClr val="tx1"/>
                </a:solidFill>
                <a:latin typeface="Times New Roman" pitchFamily="18" charset="0"/>
                <a:ea typeface="ＭＳ Ｐ明朝" pitchFamily="18" charset="-128"/>
              </a:defRPr>
            </a:lvl3pPr>
            <a:lvl4pPr marL="1600200" indent="-228600" defTabSz="990600">
              <a:spcBef>
                <a:spcPct val="30000"/>
              </a:spcBef>
              <a:defRPr kumimoji="1" sz="1200">
                <a:solidFill>
                  <a:schemeClr val="tx1"/>
                </a:solidFill>
                <a:latin typeface="Times New Roman" pitchFamily="18" charset="0"/>
                <a:ea typeface="ＭＳ Ｐ明朝" pitchFamily="18" charset="-128"/>
              </a:defRPr>
            </a:lvl4pPr>
            <a:lvl5pPr marL="2057400" indent="-228600" defTabSz="990600">
              <a:spcBef>
                <a:spcPct val="30000"/>
              </a:spcBef>
              <a:defRPr kumimoji="1" sz="1200">
                <a:solidFill>
                  <a:schemeClr val="tx1"/>
                </a:solidFill>
                <a:latin typeface="Times New Roman" pitchFamily="18" charset="0"/>
                <a:ea typeface="ＭＳ Ｐ明朝"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B4947D0B-DF94-462F-A703-19716A42B847}" type="slidenum">
              <a:rPr lang="en-US" altLang="ja-JP" sz="1300" smtClean="0">
                <a:ea typeface="ＭＳ Ｐゴシック" pitchFamily="50" charset="-128"/>
              </a:rPr>
              <a:pPr>
                <a:spcBef>
                  <a:spcPct val="0"/>
                </a:spcBef>
              </a:pPr>
              <a:t>31</a:t>
            </a:fld>
            <a:endParaRPr lang="en-US" altLang="ja-JP" sz="1300" smtClean="0">
              <a:ea typeface="ＭＳ Ｐゴシック" pitchFamily="50" charset="-128"/>
            </a:endParaRPr>
          </a:p>
        </p:txBody>
      </p:sp>
    </p:spTree>
    <p:extLst>
      <p:ext uri="{BB962C8B-B14F-4D97-AF65-F5344CB8AC3E}">
        <p14:creationId xmlns:p14="http://schemas.microsoft.com/office/powerpoint/2010/main" val="1439181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スライド イメージ プレースホルダ 1"/>
          <p:cNvSpPr>
            <a:spLocks noGrp="1" noRot="1" noChangeAspect="1" noTextEdit="1"/>
          </p:cNvSpPr>
          <p:nvPr>
            <p:ph type="sldImg"/>
          </p:nvPr>
        </p:nvSpPr>
        <p:spPr>
          <a:xfrm>
            <a:off x="992188" y="768350"/>
            <a:ext cx="5114925" cy="3836988"/>
          </a:xfrm>
          <a:ln/>
        </p:spPr>
      </p:sp>
      <p:sp>
        <p:nvSpPr>
          <p:cNvPr id="12083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Times New Roman" pitchFamily="18" charset="0"/>
            </a:endParaRPr>
          </a:p>
        </p:txBody>
      </p:sp>
      <p:sp>
        <p:nvSpPr>
          <p:cNvPr id="12083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742950" indent="-285750" defTabSz="990600">
              <a:spcBef>
                <a:spcPct val="30000"/>
              </a:spcBef>
              <a:defRPr kumimoji="1" sz="1200">
                <a:solidFill>
                  <a:schemeClr val="tx1"/>
                </a:solidFill>
                <a:latin typeface="Times New Roman" pitchFamily="18" charset="0"/>
                <a:ea typeface="ＭＳ Ｐ明朝" pitchFamily="18" charset="-128"/>
              </a:defRPr>
            </a:lvl2pPr>
            <a:lvl3pPr marL="1143000" indent="-228600" defTabSz="990600">
              <a:spcBef>
                <a:spcPct val="30000"/>
              </a:spcBef>
              <a:defRPr kumimoji="1" sz="1200">
                <a:solidFill>
                  <a:schemeClr val="tx1"/>
                </a:solidFill>
                <a:latin typeface="Times New Roman" pitchFamily="18" charset="0"/>
                <a:ea typeface="ＭＳ Ｐ明朝" pitchFamily="18" charset="-128"/>
              </a:defRPr>
            </a:lvl3pPr>
            <a:lvl4pPr marL="1600200" indent="-228600" defTabSz="990600">
              <a:spcBef>
                <a:spcPct val="30000"/>
              </a:spcBef>
              <a:defRPr kumimoji="1" sz="1200">
                <a:solidFill>
                  <a:schemeClr val="tx1"/>
                </a:solidFill>
                <a:latin typeface="Times New Roman" pitchFamily="18" charset="0"/>
                <a:ea typeface="ＭＳ Ｐ明朝" pitchFamily="18" charset="-128"/>
              </a:defRPr>
            </a:lvl4pPr>
            <a:lvl5pPr marL="2057400" indent="-228600" defTabSz="990600">
              <a:spcBef>
                <a:spcPct val="30000"/>
              </a:spcBef>
              <a:defRPr kumimoji="1" sz="1200">
                <a:solidFill>
                  <a:schemeClr val="tx1"/>
                </a:solidFill>
                <a:latin typeface="Times New Roman" pitchFamily="18" charset="0"/>
                <a:ea typeface="ＭＳ Ｐ明朝"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89097611-66F2-4D62-969A-4A8B5E79B3A8}" type="slidenum">
              <a:rPr lang="en-US" altLang="ja-JP" sz="1300" smtClean="0">
                <a:ea typeface="ＭＳ Ｐゴシック" pitchFamily="50" charset="-128"/>
              </a:rPr>
              <a:pPr>
                <a:spcBef>
                  <a:spcPct val="0"/>
                </a:spcBef>
              </a:pPr>
              <a:t>32</a:t>
            </a:fld>
            <a:endParaRPr lang="en-US" altLang="ja-JP" sz="1300" smtClean="0">
              <a:ea typeface="ＭＳ Ｐゴシック" pitchFamily="50" charset="-128"/>
            </a:endParaRPr>
          </a:p>
        </p:txBody>
      </p:sp>
    </p:spTree>
    <p:extLst>
      <p:ext uri="{BB962C8B-B14F-4D97-AF65-F5344CB8AC3E}">
        <p14:creationId xmlns:p14="http://schemas.microsoft.com/office/powerpoint/2010/main" val="15497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スライド イメージ プレースホルダ 1"/>
          <p:cNvSpPr>
            <a:spLocks noGrp="1" noRot="1" noChangeAspect="1" noTextEdit="1"/>
          </p:cNvSpPr>
          <p:nvPr>
            <p:ph type="sldImg"/>
          </p:nvPr>
        </p:nvSpPr>
        <p:spPr>
          <a:xfrm>
            <a:off x="992188" y="768350"/>
            <a:ext cx="5114925" cy="3836988"/>
          </a:xfrm>
          <a:ln/>
        </p:spPr>
      </p:sp>
      <p:sp>
        <p:nvSpPr>
          <p:cNvPr id="12185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Times New Roman" pitchFamily="18" charset="0"/>
            </a:endParaRPr>
          </a:p>
        </p:txBody>
      </p:sp>
      <p:sp>
        <p:nvSpPr>
          <p:cNvPr id="12186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742950" indent="-285750" defTabSz="990600">
              <a:spcBef>
                <a:spcPct val="30000"/>
              </a:spcBef>
              <a:defRPr kumimoji="1" sz="1200">
                <a:solidFill>
                  <a:schemeClr val="tx1"/>
                </a:solidFill>
                <a:latin typeface="Times New Roman" pitchFamily="18" charset="0"/>
                <a:ea typeface="ＭＳ Ｐ明朝" pitchFamily="18" charset="-128"/>
              </a:defRPr>
            </a:lvl2pPr>
            <a:lvl3pPr marL="1143000" indent="-228600" defTabSz="990600">
              <a:spcBef>
                <a:spcPct val="30000"/>
              </a:spcBef>
              <a:defRPr kumimoji="1" sz="1200">
                <a:solidFill>
                  <a:schemeClr val="tx1"/>
                </a:solidFill>
                <a:latin typeface="Times New Roman" pitchFamily="18" charset="0"/>
                <a:ea typeface="ＭＳ Ｐ明朝" pitchFamily="18" charset="-128"/>
              </a:defRPr>
            </a:lvl3pPr>
            <a:lvl4pPr marL="1600200" indent="-228600" defTabSz="990600">
              <a:spcBef>
                <a:spcPct val="30000"/>
              </a:spcBef>
              <a:defRPr kumimoji="1" sz="1200">
                <a:solidFill>
                  <a:schemeClr val="tx1"/>
                </a:solidFill>
                <a:latin typeface="Times New Roman" pitchFamily="18" charset="0"/>
                <a:ea typeface="ＭＳ Ｐ明朝" pitchFamily="18" charset="-128"/>
              </a:defRPr>
            </a:lvl4pPr>
            <a:lvl5pPr marL="2057400" indent="-228600" defTabSz="990600">
              <a:spcBef>
                <a:spcPct val="30000"/>
              </a:spcBef>
              <a:defRPr kumimoji="1" sz="1200">
                <a:solidFill>
                  <a:schemeClr val="tx1"/>
                </a:solidFill>
                <a:latin typeface="Times New Roman" pitchFamily="18" charset="0"/>
                <a:ea typeface="ＭＳ Ｐ明朝"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4C60F185-853A-4720-AD8E-CDF9FA711DE4}" type="slidenum">
              <a:rPr lang="en-US" altLang="ja-JP" sz="1300" smtClean="0">
                <a:ea typeface="ＭＳ Ｐゴシック" pitchFamily="50" charset="-128"/>
              </a:rPr>
              <a:pPr>
                <a:spcBef>
                  <a:spcPct val="0"/>
                </a:spcBef>
              </a:pPr>
              <a:t>33</a:t>
            </a:fld>
            <a:endParaRPr lang="en-US" altLang="ja-JP" sz="1300" smtClean="0">
              <a:ea typeface="ＭＳ Ｐゴシック" pitchFamily="50" charset="-128"/>
            </a:endParaRPr>
          </a:p>
        </p:txBody>
      </p:sp>
    </p:spTree>
    <p:extLst>
      <p:ext uri="{BB962C8B-B14F-4D97-AF65-F5344CB8AC3E}">
        <p14:creationId xmlns:p14="http://schemas.microsoft.com/office/powerpoint/2010/main" val="60017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 1"/>
          <p:cNvSpPr>
            <a:spLocks noGrp="1" noRot="1" noChangeAspect="1" noTextEdit="1"/>
          </p:cNvSpPr>
          <p:nvPr>
            <p:ph type="sldImg"/>
          </p:nvPr>
        </p:nvSpPr>
        <p:spPr>
          <a:xfrm>
            <a:off x="992188" y="768350"/>
            <a:ext cx="5114925" cy="3836988"/>
          </a:xfrm>
          <a:ln/>
        </p:spPr>
      </p:sp>
      <p:sp>
        <p:nvSpPr>
          <p:cNvPr id="10137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latin typeface="Times New Roman" pitchFamily="18" charset="0"/>
            </a:endParaRPr>
          </a:p>
        </p:txBody>
      </p:sp>
      <p:sp>
        <p:nvSpPr>
          <p:cNvPr id="10138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742950" indent="-285750" defTabSz="990600">
              <a:spcBef>
                <a:spcPct val="30000"/>
              </a:spcBef>
              <a:defRPr kumimoji="1" sz="1200">
                <a:solidFill>
                  <a:schemeClr val="tx1"/>
                </a:solidFill>
                <a:latin typeface="Times New Roman" pitchFamily="18" charset="0"/>
                <a:ea typeface="ＭＳ Ｐ明朝" pitchFamily="18" charset="-128"/>
              </a:defRPr>
            </a:lvl2pPr>
            <a:lvl3pPr marL="1143000" indent="-228600" defTabSz="990600">
              <a:spcBef>
                <a:spcPct val="30000"/>
              </a:spcBef>
              <a:defRPr kumimoji="1" sz="1200">
                <a:solidFill>
                  <a:schemeClr val="tx1"/>
                </a:solidFill>
                <a:latin typeface="Times New Roman" pitchFamily="18" charset="0"/>
                <a:ea typeface="ＭＳ Ｐ明朝" pitchFamily="18" charset="-128"/>
              </a:defRPr>
            </a:lvl3pPr>
            <a:lvl4pPr marL="1600200" indent="-228600" defTabSz="990600">
              <a:spcBef>
                <a:spcPct val="30000"/>
              </a:spcBef>
              <a:defRPr kumimoji="1" sz="1200">
                <a:solidFill>
                  <a:schemeClr val="tx1"/>
                </a:solidFill>
                <a:latin typeface="Times New Roman" pitchFamily="18" charset="0"/>
                <a:ea typeface="ＭＳ Ｐ明朝" pitchFamily="18" charset="-128"/>
              </a:defRPr>
            </a:lvl4pPr>
            <a:lvl5pPr marL="2057400" indent="-228600" defTabSz="990600">
              <a:spcBef>
                <a:spcPct val="30000"/>
              </a:spcBef>
              <a:defRPr kumimoji="1" sz="1200">
                <a:solidFill>
                  <a:schemeClr val="tx1"/>
                </a:solidFill>
                <a:latin typeface="Times New Roman" pitchFamily="18" charset="0"/>
                <a:ea typeface="ＭＳ Ｐ明朝"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2A81BC91-1F78-4474-BF0B-D523DD0FEDB4}" type="slidenum">
              <a:rPr lang="en-US" altLang="ja-JP" sz="1300" smtClean="0">
                <a:ea typeface="ＭＳ Ｐゴシック" pitchFamily="50" charset="-128"/>
              </a:rPr>
              <a:pPr>
                <a:spcBef>
                  <a:spcPct val="0"/>
                </a:spcBef>
              </a:pPr>
              <a:t>3</a:t>
            </a:fld>
            <a:endParaRPr lang="en-US" altLang="ja-JP" sz="1300" smtClean="0">
              <a:ea typeface="ＭＳ Ｐゴシック" pitchFamily="50" charset="-128"/>
            </a:endParaRPr>
          </a:p>
        </p:txBody>
      </p:sp>
    </p:spTree>
    <p:extLst>
      <p:ext uri="{BB962C8B-B14F-4D97-AF65-F5344CB8AC3E}">
        <p14:creationId xmlns:p14="http://schemas.microsoft.com/office/powerpoint/2010/main" val="2952237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742950" indent="-285750" defTabSz="990600">
              <a:spcBef>
                <a:spcPct val="30000"/>
              </a:spcBef>
              <a:defRPr kumimoji="1" sz="1200">
                <a:solidFill>
                  <a:schemeClr val="tx1"/>
                </a:solidFill>
                <a:latin typeface="Times New Roman" pitchFamily="18" charset="0"/>
                <a:ea typeface="ＭＳ Ｐ明朝" pitchFamily="18" charset="-128"/>
              </a:defRPr>
            </a:lvl2pPr>
            <a:lvl3pPr marL="1143000" indent="-228600" defTabSz="990600">
              <a:spcBef>
                <a:spcPct val="30000"/>
              </a:spcBef>
              <a:defRPr kumimoji="1" sz="1200">
                <a:solidFill>
                  <a:schemeClr val="tx1"/>
                </a:solidFill>
                <a:latin typeface="Times New Roman" pitchFamily="18" charset="0"/>
                <a:ea typeface="ＭＳ Ｐ明朝" pitchFamily="18" charset="-128"/>
              </a:defRPr>
            </a:lvl3pPr>
            <a:lvl4pPr marL="1600200" indent="-228600" defTabSz="990600">
              <a:spcBef>
                <a:spcPct val="30000"/>
              </a:spcBef>
              <a:defRPr kumimoji="1" sz="1200">
                <a:solidFill>
                  <a:schemeClr val="tx1"/>
                </a:solidFill>
                <a:latin typeface="Times New Roman" pitchFamily="18" charset="0"/>
                <a:ea typeface="ＭＳ Ｐ明朝" pitchFamily="18" charset="-128"/>
              </a:defRPr>
            </a:lvl4pPr>
            <a:lvl5pPr marL="2057400" indent="-228600" defTabSz="990600">
              <a:spcBef>
                <a:spcPct val="30000"/>
              </a:spcBef>
              <a:defRPr kumimoji="1" sz="1200">
                <a:solidFill>
                  <a:schemeClr val="tx1"/>
                </a:solidFill>
                <a:latin typeface="Times New Roman" pitchFamily="18" charset="0"/>
                <a:ea typeface="ＭＳ Ｐ明朝"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B64961ED-FD96-44EB-93D3-392D4A55232C}" type="slidenum">
              <a:rPr lang="en-US" altLang="ja-JP" sz="1300" smtClean="0">
                <a:ea typeface="ＭＳ Ｐゴシック" pitchFamily="50" charset="-128"/>
              </a:rPr>
              <a:pPr>
                <a:spcBef>
                  <a:spcPct val="0"/>
                </a:spcBef>
              </a:pPr>
              <a:t>34</a:t>
            </a:fld>
            <a:endParaRPr lang="en-US" altLang="ja-JP" sz="1300" smtClean="0">
              <a:ea typeface="ＭＳ Ｐゴシック" pitchFamily="50" charset="-128"/>
            </a:endParaRPr>
          </a:p>
        </p:txBody>
      </p:sp>
      <p:sp>
        <p:nvSpPr>
          <p:cNvPr id="123907" name="Rectangle 2"/>
          <p:cNvSpPr>
            <a:spLocks noGrp="1" noRot="1" noChangeAspect="1" noChangeArrowheads="1" noTextEdit="1"/>
          </p:cNvSpPr>
          <p:nvPr>
            <p:ph type="sldImg"/>
          </p:nvPr>
        </p:nvSpPr>
        <p:spPr>
          <a:xfrm>
            <a:off x="992188" y="768350"/>
            <a:ext cx="5114925" cy="3836988"/>
          </a:xfrm>
          <a:solidFill>
            <a:srgbClr val="FFFFFF"/>
          </a:solidFill>
          <a:ln/>
        </p:spPr>
      </p:sp>
      <p:sp>
        <p:nvSpPr>
          <p:cNvPr id="123908" name="Rectangle 3"/>
          <p:cNvSpPr>
            <a:spLocks noGrp="1" noChangeArrowheads="1"/>
          </p:cNvSpPr>
          <p:nvPr>
            <p:ph type="body" idx="1"/>
          </p:nvPr>
        </p:nvSpPr>
        <p:spPr>
          <a:xfrm>
            <a:off x="473075" y="4860925"/>
            <a:ext cx="6310313" cy="4605338"/>
          </a:xfrm>
          <a:solidFill>
            <a:srgbClr val="FFFFFF"/>
          </a:solidFill>
          <a:ln>
            <a:solidFill>
              <a:srgbClr val="000000"/>
            </a:solidFill>
          </a:ln>
        </p:spPr>
        <p:txBody>
          <a:bodyPr/>
          <a:lstStyle/>
          <a:p>
            <a:pPr marL="228600" indent="-228600" eaLnBrk="1" hangingPunct="1"/>
            <a:endParaRPr lang="en-US" altLang="ja-JP" dirty="0" smtClean="0">
              <a:latin typeface="Times New Roman" pitchFamily="18" charset="0"/>
              <a:ea typeface="ＭＳ Ｐゴシック" pitchFamily="50" charset="-128"/>
            </a:endParaRPr>
          </a:p>
          <a:p>
            <a:pPr marL="228600" indent="-228600" eaLnBrk="1" hangingPunct="1"/>
            <a:endParaRPr lang="en-US" altLang="ja-JP" sz="1400" dirty="0" smtClean="0">
              <a:latin typeface="Times New Roman" pitchFamily="18" charset="0"/>
              <a:ea typeface="ＭＳ Ｐゴシック" pitchFamily="50" charset="-128"/>
            </a:endParaRPr>
          </a:p>
        </p:txBody>
      </p:sp>
    </p:spTree>
    <p:extLst>
      <p:ext uri="{BB962C8B-B14F-4D97-AF65-F5344CB8AC3E}">
        <p14:creationId xmlns:p14="http://schemas.microsoft.com/office/powerpoint/2010/main" val="18401846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スライド イメージ プレースホルダ 1"/>
          <p:cNvSpPr>
            <a:spLocks noGrp="1" noRot="1" noChangeAspect="1" noTextEdit="1"/>
          </p:cNvSpPr>
          <p:nvPr>
            <p:ph type="sldImg"/>
          </p:nvPr>
        </p:nvSpPr>
        <p:spPr>
          <a:xfrm>
            <a:off x="992188" y="768350"/>
            <a:ext cx="5114925" cy="3836988"/>
          </a:xfrm>
          <a:ln/>
        </p:spPr>
      </p:sp>
      <p:sp>
        <p:nvSpPr>
          <p:cNvPr id="12493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Times New Roman" pitchFamily="18" charset="0"/>
            </a:endParaRPr>
          </a:p>
        </p:txBody>
      </p:sp>
      <p:sp>
        <p:nvSpPr>
          <p:cNvPr id="12493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742950" indent="-285750" defTabSz="990600">
              <a:spcBef>
                <a:spcPct val="30000"/>
              </a:spcBef>
              <a:defRPr kumimoji="1" sz="1200">
                <a:solidFill>
                  <a:schemeClr val="tx1"/>
                </a:solidFill>
                <a:latin typeface="Times New Roman" pitchFamily="18" charset="0"/>
                <a:ea typeface="ＭＳ Ｐ明朝" pitchFamily="18" charset="-128"/>
              </a:defRPr>
            </a:lvl2pPr>
            <a:lvl3pPr marL="1143000" indent="-228600" defTabSz="990600">
              <a:spcBef>
                <a:spcPct val="30000"/>
              </a:spcBef>
              <a:defRPr kumimoji="1" sz="1200">
                <a:solidFill>
                  <a:schemeClr val="tx1"/>
                </a:solidFill>
                <a:latin typeface="Times New Roman" pitchFamily="18" charset="0"/>
                <a:ea typeface="ＭＳ Ｐ明朝" pitchFamily="18" charset="-128"/>
              </a:defRPr>
            </a:lvl3pPr>
            <a:lvl4pPr marL="1600200" indent="-228600" defTabSz="990600">
              <a:spcBef>
                <a:spcPct val="30000"/>
              </a:spcBef>
              <a:defRPr kumimoji="1" sz="1200">
                <a:solidFill>
                  <a:schemeClr val="tx1"/>
                </a:solidFill>
                <a:latin typeface="Times New Roman" pitchFamily="18" charset="0"/>
                <a:ea typeface="ＭＳ Ｐ明朝" pitchFamily="18" charset="-128"/>
              </a:defRPr>
            </a:lvl4pPr>
            <a:lvl5pPr marL="2057400" indent="-228600" defTabSz="990600">
              <a:spcBef>
                <a:spcPct val="30000"/>
              </a:spcBef>
              <a:defRPr kumimoji="1" sz="1200">
                <a:solidFill>
                  <a:schemeClr val="tx1"/>
                </a:solidFill>
                <a:latin typeface="Times New Roman" pitchFamily="18" charset="0"/>
                <a:ea typeface="ＭＳ Ｐ明朝"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94A7F2DB-CD9A-474C-864D-2E905337CA5B}" type="slidenum">
              <a:rPr lang="en-US" altLang="ja-JP" sz="1300" smtClean="0">
                <a:ea typeface="ＭＳ Ｐゴシック" pitchFamily="50" charset="-128"/>
              </a:rPr>
              <a:pPr>
                <a:spcBef>
                  <a:spcPct val="0"/>
                </a:spcBef>
              </a:pPr>
              <a:t>35</a:t>
            </a:fld>
            <a:endParaRPr lang="en-US" altLang="ja-JP" sz="1300" smtClean="0">
              <a:ea typeface="ＭＳ Ｐゴシック" pitchFamily="50" charset="-128"/>
            </a:endParaRPr>
          </a:p>
        </p:txBody>
      </p:sp>
    </p:spTree>
    <p:extLst>
      <p:ext uri="{BB962C8B-B14F-4D97-AF65-F5344CB8AC3E}">
        <p14:creationId xmlns:p14="http://schemas.microsoft.com/office/powerpoint/2010/main" val="552692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スライド イメージ プレースホルダ 1"/>
          <p:cNvSpPr>
            <a:spLocks noGrp="1" noRot="1" noChangeAspect="1" noTextEdit="1"/>
          </p:cNvSpPr>
          <p:nvPr>
            <p:ph type="sldImg"/>
          </p:nvPr>
        </p:nvSpPr>
        <p:spPr>
          <a:xfrm>
            <a:off x="992188" y="768350"/>
            <a:ext cx="5114925" cy="3836988"/>
          </a:xfrm>
          <a:ln/>
        </p:spPr>
      </p:sp>
      <p:sp>
        <p:nvSpPr>
          <p:cNvPr id="12697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Times New Roman" pitchFamily="18" charset="0"/>
            </a:endParaRPr>
          </a:p>
        </p:txBody>
      </p:sp>
      <p:sp>
        <p:nvSpPr>
          <p:cNvPr id="12698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742950" indent="-285750" defTabSz="990600">
              <a:spcBef>
                <a:spcPct val="30000"/>
              </a:spcBef>
              <a:defRPr kumimoji="1" sz="1200">
                <a:solidFill>
                  <a:schemeClr val="tx1"/>
                </a:solidFill>
                <a:latin typeface="Times New Roman" pitchFamily="18" charset="0"/>
                <a:ea typeface="ＭＳ Ｐ明朝" pitchFamily="18" charset="-128"/>
              </a:defRPr>
            </a:lvl2pPr>
            <a:lvl3pPr marL="1143000" indent="-228600" defTabSz="990600">
              <a:spcBef>
                <a:spcPct val="30000"/>
              </a:spcBef>
              <a:defRPr kumimoji="1" sz="1200">
                <a:solidFill>
                  <a:schemeClr val="tx1"/>
                </a:solidFill>
                <a:latin typeface="Times New Roman" pitchFamily="18" charset="0"/>
                <a:ea typeface="ＭＳ Ｐ明朝" pitchFamily="18" charset="-128"/>
              </a:defRPr>
            </a:lvl3pPr>
            <a:lvl4pPr marL="1600200" indent="-228600" defTabSz="990600">
              <a:spcBef>
                <a:spcPct val="30000"/>
              </a:spcBef>
              <a:defRPr kumimoji="1" sz="1200">
                <a:solidFill>
                  <a:schemeClr val="tx1"/>
                </a:solidFill>
                <a:latin typeface="Times New Roman" pitchFamily="18" charset="0"/>
                <a:ea typeface="ＭＳ Ｐ明朝" pitchFamily="18" charset="-128"/>
              </a:defRPr>
            </a:lvl4pPr>
            <a:lvl5pPr marL="2057400" indent="-228600" defTabSz="990600">
              <a:spcBef>
                <a:spcPct val="30000"/>
              </a:spcBef>
              <a:defRPr kumimoji="1" sz="1200">
                <a:solidFill>
                  <a:schemeClr val="tx1"/>
                </a:solidFill>
                <a:latin typeface="Times New Roman" pitchFamily="18" charset="0"/>
                <a:ea typeface="ＭＳ Ｐ明朝"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2099D01B-3227-4ABD-A395-0F809A526B9B}" type="slidenum">
              <a:rPr lang="en-US" altLang="ja-JP" sz="1300" smtClean="0">
                <a:ea typeface="ＭＳ Ｐゴシック" pitchFamily="50" charset="-128"/>
              </a:rPr>
              <a:pPr>
                <a:spcBef>
                  <a:spcPct val="0"/>
                </a:spcBef>
              </a:pPr>
              <a:t>36</a:t>
            </a:fld>
            <a:endParaRPr lang="en-US" altLang="ja-JP" sz="1300" smtClean="0">
              <a:ea typeface="ＭＳ Ｐゴシック" pitchFamily="50" charset="-128"/>
            </a:endParaRPr>
          </a:p>
        </p:txBody>
      </p:sp>
    </p:spTree>
    <p:extLst>
      <p:ext uri="{BB962C8B-B14F-4D97-AF65-F5344CB8AC3E}">
        <p14:creationId xmlns:p14="http://schemas.microsoft.com/office/powerpoint/2010/main" val="3781317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992188" y="768350"/>
            <a:ext cx="5114925" cy="3836988"/>
          </a:xfrm>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16" tIns="47359" rIns="94716" bIns="47359"/>
          <a:lstStyle/>
          <a:p>
            <a:r>
              <a:rPr lang="ja-JP" altLang="en-US" smtClean="0">
                <a:solidFill>
                  <a:srgbClr val="1C1C1C"/>
                </a:solidFill>
                <a:latin typeface="Times New Roman" pitchFamily="18" charset="0"/>
              </a:rPr>
              <a:t>注）薬には「使用期限」があります。</a:t>
            </a:r>
          </a:p>
          <a:p>
            <a:r>
              <a:rPr lang="ja-JP" altLang="en-US" smtClean="0">
                <a:solidFill>
                  <a:srgbClr val="1C1C1C"/>
                </a:solidFill>
                <a:latin typeface="Times New Roman" pitchFamily="18" charset="0"/>
              </a:rPr>
              <a:t>　　この点からも、残った薬は使用しないで下さい。</a:t>
            </a:r>
            <a:endParaRPr lang="ja-JP" altLang="en-US" smtClean="0">
              <a:latin typeface="Times New Roman" pitchFamily="18" charset="0"/>
            </a:endParaRPr>
          </a:p>
          <a:p>
            <a:endParaRPr lang="ja-JP" altLang="ja-JP" smtClean="0">
              <a:latin typeface="Times New Roman" pitchFamily="18" charset="0"/>
            </a:endParaRPr>
          </a:p>
        </p:txBody>
      </p:sp>
    </p:spTree>
    <p:extLst>
      <p:ext uri="{BB962C8B-B14F-4D97-AF65-F5344CB8AC3E}">
        <p14:creationId xmlns:p14="http://schemas.microsoft.com/office/powerpoint/2010/main" val="1262388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992188" y="768350"/>
            <a:ext cx="5114925" cy="3836988"/>
          </a:xfrm>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16" tIns="47359" rIns="94716" bIns="47359"/>
          <a:lstStyle/>
          <a:p>
            <a:r>
              <a:rPr lang="ja-JP" altLang="en-US" b="1" dirty="0" smtClean="0">
                <a:latin typeface="Times New Roman" pitchFamily="18" charset="0"/>
              </a:rPr>
              <a:t>親切のつもりで渡した薬で副作用が起きたらどうしますか？</a:t>
            </a:r>
            <a:endParaRPr lang="ja-JP" altLang="ja-JP" b="1" dirty="0" smtClean="0">
              <a:latin typeface="Times New Roman" pitchFamily="18" charset="0"/>
            </a:endParaRPr>
          </a:p>
        </p:txBody>
      </p:sp>
    </p:spTree>
    <p:extLst>
      <p:ext uri="{BB962C8B-B14F-4D97-AF65-F5344CB8AC3E}">
        <p14:creationId xmlns:p14="http://schemas.microsoft.com/office/powerpoint/2010/main" val="704214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スライド イメージ プレースホルダ 1"/>
          <p:cNvSpPr>
            <a:spLocks noGrp="1" noRot="1" noChangeAspect="1" noTextEdit="1"/>
          </p:cNvSpPr>
          <p:nvPr>
            <p:ph type="sldImg"/>
          </p:nvPr>
        </p:nvSpPr>
        <p:spPr>
          <a:xfrm>
            <a:off x="992188" y="768350"/>
            <a:ext cx="5114925" cy="3836988"/>
          </a:xfrm>
          <a:ln/>
        </p:spPr>
      </p:sp>
      <p:sp>
        <p:nvSpPr>
          <p:cNvPr id="1290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ja-JP" altLang="en-US" dirty="0" smtClean="0">
                <a:latin typeface="Times New Roman" pitchFamily="18" charset="0"/>
              </a:rPr>
              <a:t>いままではインターネットでの薬の販売にルールがありませんでしたが、</a:t>
            </a:r>
            <a:r>
              <a:rPr lang="en-US" altLang="ja-JP" dirty="0" smtClean="0">
                <a:latin typeface="Times New Roman" pitchFamily="18" charset="0"/>
              </a:rPr>
              <a:t>2014</a:t>
            </a:r>
            <a:r>
              <a:rPr lang="ja-JP" altLang="en-US" dirty="0" smtClean="0">
                <a:latin typeface="Times New Roman" pitchFamily="18" charset="0"/>
              </a:rPr>
              <a:t>年</a:t>
            </a:r>
            <a:r>
              <a:rPr lang="en-US" altLang="ja-JP" dirty="0" smtClean="0">
                <a:latin typeface="Times New Roman" pitchFamily="18" charset="0"/>
              </a:rPr>
              <a:t>6</a:t>
            </a:r>
            <a:r>
              <a:rPr lang="ja-JP" altLang="en-US" dirty="0" smtClean="0">
                <a:latin typeface="Times New Roman" pitchFamily="18" charset="0"/>
              </a:rPr>
              <a:t>月の薬事法改正によりインターネットで販売が可能になりました。</a:t>
            </a:r>
            <a:endParaRPr lang="en-US" altLang="ja-JP" dirty="0" smtClean="0">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defRPr/>
            </a:pPr>
            <a:r>
              <a:rPr lang="ja-JP" altLang="en-US" dirty="0" smtClean="0">
                <a:latin typeface="Times New Roman" pitchFamily="18" charset="0"/>
              </a:rPr>
              <a:t>ただし厚生労働省に届けをし、許可を受けたお店でしか販売はできません。</a:t>
            </a:r>
            <a:endParaRPr lang="en-US" altLang="ja-JP" dirty="0" smtClean="0">
              <a:latin typeface="Times New Roman" pitchFamily="18" charset="0"/>
            </a:endParaRPr>
          </a:p>
          <a:p>
            <a:pPr>
              <a:spcBef>
                <a:spcPct val="0"/>
              </a:spcBef>
            </a:pPr>
            <a:endParaRPr lang="en-US" altLang="ja-JP" dirty="0" smtClean="0">
              <a:latin typeface="Times New Roman" pitchFamily="18" charset="0"/>
            </a:endParaRPr>
          </a:p>
          <a:p>
            <a:pPr>
              <a:spcBef>
                <a:spcPct val="0"/>
              </a:spcBef>
            </a:pPr>
            <a:r>
              <a:rPr lang="ja-JP" altLang="en-US" dirty="0" smtClean="0">
                <a:latin typeface="Times New Roman" pitchFamily="18" charset="0"/>
              </a:rPr>
              <a:t>ですので、インターネットで薬を買う場合は厚生労働省ホ－ムページの「一般用医薬品の販売サイト一覧」で許可されているお店を確認して選びます。</a:t>
            </a:r>
            <a:endParaRPr lang="en-US" altLang="ja-JP" dirty="0" smtClean="0">
              <a:latin typeface="Times New Roman" pitchFamily="18" charset="0"/>
            </a:endParaRPr>
          </a:p>
          <a:p>
            <a:pPr>
              <a:spcBef>
                <a:spcPct val="0"/>
              </a:spcBef>
            </a:pPr>
            <a:r>
              <a:rPr lang="ja-JP" altLang="en-US" dirty="0" smtClean="0">
                <a:latin typeface="Times New Roman" pitchFamily="18" charset="0"/>
              </a:rPr>
              <a:t>また、要指導医薬品や処方せんで扱う医療用医薬品は販売できません。</a:t>
            </a:r>
            <a:endParaRPr lang="en-US" altLang="ja-JP" dirty="0" smtClean="0">
              <a:latin typeface="Times New Roman" pitchFamily="18" charset="0"/>
            </a:endParaRPr>
          </a:p>
          <a:p>
            <a:pPr>
              <a:spcBef>
                <a:spcPct val="0"/>
              </a:spcBef>
            </a:pPr>
            <a:r>
              <a:rPr lang="ja-JP" altLang="en-US" dirty="0" smtClean="0">
                <a:latin typeface="Times New Roman" pitchFamily="18" charset="0"/>
              </a:rPr>
              <a:t>しかしインターネットで検索すると海外サイトなどを含め違法なサイトが表示される場合があるので注意が必要です。</a:t>
            </a:r>
            <a:endParaRPr lang="en-US" altLang="ja-JP" dirty="0" smtClean="0">
              <a:latin typeface="Times New Roman" pitchFamily="18" charset="0"/>
            </a:endParaRPr>
          </a:p>
          <a:p>
            <a:pPr>
              <a:spcBef>
                <a:spcPct val="0"/>
              </a:spcBef>
            </a:pPr>
            <a:r>
              <a:rPr lang="ja-JP" altLang="en-US" dirty="0" smtClean="0">
                <a:latin typeface="Times New Roman" pitchFamily="18" charset="0"/>
              </a:rPr>
              <a:t>本来、販売が禁止されている医療用医薬品などを販売していれば、間違いなく違法なサイトであると思って下さい。</a:t>
            </a:r>
          </a:p>
        </p:txBody>
      </p:sp>
      <p:sp>
        <p:nvSpPr>
          <p:cNvPr id="12902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742950" indent="-285750" defTabSz="990600">
              <a:spcBef>
                <a:spcPct val="30000"/>
              </a:spcBef>
              <a:defRPr kumimoji="1" sz="1200">
                <a:solidFill>
                  <a:schemeClr val="tx1"/>
                </a:solidFill>
                <a:latin typeface="Times New Roman" pitchFamily="18" charset="0"/>
                <a:ea typeface="ＭＳ Ｐ明朝" pitchFamily="18" charset="-128"/>
              </a:defRPr>
            </a:lvl2pPr>
            <a:lvl3pPr marL="1143000" indent="-228600" defTabSz="990600">
              <a:spcBef>
                <a:spcPct val="30000"/>
              </a:spcBef>
              <a:defRPr kumimoji="1" sz="1200">
                <a:solidFill>
                  <a:schemeClr val="tx1"/>
                </a:solidFill>
                <a:latin typeface="Times New Roman" pitchFamily="18" charset="0"/>
                <a:ea typeface="ＭＳ Ｐ明朝" pitchFamily="18" charset="-128"/>
              </a:defRPr>
            </a:lvl3pPr>
            <a:lvl4pPr marL="1600200" indent="-228600" defTabSz="990600">
              <a:spcBef>
                <a:spcPct val="30000"/>
              </a:spcBef>
              <a:defRPr kumimoji="1" sz="1200">
                <a:solidFill>
                  <a:schemeClr val="tx1"/>
                </a:solidFill>
                <a:latin typeface="Times New Roman" pitchFamily="18" charset="0"/>
                <a:ea typeface="ＭＳ Ｐ明朝" pitchFamily="18" charset="-128"/>
              </a:defRPr>
            </a:lvl4pPr>
            <a:lvl5pPr marL="2057400" indent="-228600" defTabSz="990600">
              <a:spcBef>
                <a:spcPct val="30000"/>
              </a:spcBef>
              <a:defRPr kumimoji="1" sz="1200">
                <a:solidFill>
                  <a:schemeClr val="tx1"/>
                </a:solidFill>
                <a:latin typeface="Times New Roman" pitchFamily="18" charset="0"/>
                <a:ea typeface="ＭＳ Ｐ明朝"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B756242D-7492-421F-BE44-D5B3B985DFC0}" type="slidenum">
              <a:rPr lang="ja-JP" altLang="en-US" sz="1300" smtClean="0">
                <a:solidFill>
                  <a:srgbClr val="000000"/>
                </a:solidFill>
                <a:ea typeface="ＭＳ Ｐゴシック" pitchFamily="50" charset="-128"/>
              </a:rPr>
              <a:pPr>
                <a:spcBef>
                  <a:spcPct val="0"/>
                </a:spcBef>
              </a:pPr>
              <a:t>40</a:t>
            </a:fld>
            <a:endParaRPr lang="ja-JP" altLang="en-US" sz="1300" smtClean="0">
              <a:solidFill>
                <a:srgbClr val="000000"/>
              </a:solidFill>
              <a:ea typeface="ＭＳ Ｐゴシック" pitchFamily="50" charset="-128"/>
            </a:endParaRPr>
          </a:p>
        </p:txBody>
      </p:sp>
    </p:spTree>
    <p:extLst>
      <p:ext uri="{BB962C8B-B14F-4D97-AF65-F5344CB8AC3E}">
        <p14:creationId xmlns:p14="http://schemas.microsoft.com/office/powerpoint/2010/main" val="3076871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smtClean="0"/>
              <a:t>製品になると、正規品とまるで見分けがつかないような医薬品が、実はこんなに不衛生なところで作られている可能性があります。</a:t>
            </a:r>
            <a:endParaRPr kumimoji="1" lang="en-US" altLang="ja-JP" dirty="0" smtClean="0"/>
          </a:p>
          <a:p>
            <a:r>
              <a:rPr kumimoji="1" lang="ja-JP" altLang="en-US" dirty="0" smtClean="0"/>
              <a:t>検査をすると有効成分が入っていなかったり、有害な未承認成分が入っている場合があります。</a:t>
            </a:r>
            <a:endParaRPr kumimoji="1" lang="en-US" altLang="ja-JP" dirty="0" smtClean="0"/>
          </a:p>
          <a:p>
            <a:endParaRPr kumimoji="1" lang="en-US" altLang="ja-JP" dirty="0" smtClean="0"/>
          </a:p>
          <a:p>
            <a:r>
              <a:rPr kumimoji="1" lang="ja-JP" altLang="en-US" dirty="0" smtClean="0"/>
              <a:t>インターネットでは自分に都合のいいサイトに目が行ってしまいがちです。</a:t>
            </a:r>
            <a:endParaRPr kumimoji="1" lang="en-US" altLang="ja-JP" dirty="0" smtClean="0"/>
          </a:p>
          <a:p>
            <a:r>
              <a:rPr kumimoji="1" lang="ja-JP" altLang="en-US" dirty="0" smtClean="0"/>
              <a:t>それは売りたい人は目立つようにホームページを作るからで、正しいことが書いてあるホームページは大体地味なんですね。</a:t>
            </a:r>
            <a:endParaRPr kumimoji="1" lang="en-US" altLang="ja-JP" dirty="0" smtClean="0"/>
          </a:p>
          <a:p>
            <a:r>
              <a:rPr kumimoji="1" lang="ja-JP" altLang="en-US" dirty="0" smtClean="0"/>
              <a:t>インターネットを利用する場合はこういう点にも注意して下さい。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pPr>
                <a:defRPr/>
              </a:pPr>
              <a:t>41</a:t>
            </a:fld>
            <a:endParaRPr lang="en-US" altLang="ja-JP"/>
          </a:p>
        </p:txBody>
      </p:sp>
    </p:spTree>
    <p:extLst>
      <p:ext uri="{BB962C8B-B14F-4D97-AF65-F5344CB8AC3E}">
        <p14:creationId xmlns:p14="http://schemas.microsoft.com/office/powerpoint/2010/main" val="23228964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スライド イメージ プレースホルダー 1"/>
          <p:cNvSpPr>
            <a:spLocks noGrp="1" noRot="1" noChangeAspect="1" noTextEdit="1"/>
          </p:cNvSpPr>
          <p:nvPr>
            <p:ph type="sldImg"/>
          </p:nvPr>
        </p:nvSpPr>
        <p:spPr>
          <a:xfrm>
            <a:off x="992188" y="768350"/>
            <a:ext cx="5114925" cy="3836988"/>
          </a:xfrm>
          <a:ln/>
        </p:spPr>
      </p:sp>
      <p:sp>
        <p:nvSpPr>
          <p:cNvPr id="1310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Times New Roman" pitchFamily="18" charset="0"/>
              </a:rPr>
              <a:t>正解は</a:t>
            </a:r>
            <a:r>
              <a:rPr lang="en-US" altLang="ja-JP" smtClean="0">
                <a:latin typeface="Times New Roman" pitchFamily="18" charset="0"/>
              </a:rPr>
              <a:t>200</a:t>
            </a:r>
            <a:r>
              <a:rPr lang="ja-JP" altLang="en-US" smtClean="0">
                <a:latin typeface="Times New Roman" pitchFamily="18" charset="0"/>
              </a:rPr>
              <a:t>種類です。</a:t>
            </a:r>
            <a:endParaRPr lang="en-US" altLang="ja-JP" smtClean="0">
              <a:latin typeface="Times New Roman" pitchFamily="18" charset="0"/>
            </a:endParaRPr>
          </a:p>
          <a:p>
            <a:r>
              <a:rPr lang="ja-JP" altLang="en-US" smtClean="0">
                <a:latin typeface="Times New Roman" pitchFamily="18" charset="0"/>
              </a:rPr>
              <a:t>タバコに含まれる化学物質は</a:t>
            </a:r>
            <a:r>
              <a:rPr lang="en-US" altLang="ja-JP" smtClean="0">
                <a:latin typeface="Times New Roman" pitchFamily="18" charset="0"/>
              </a:rPr>
              <a:t>4000</a:t>
            </a:r>
            <a:r>
              <a:rPr lang="ja-JP" altLang="en-US" smtClean="0">
                <a:latin typeface="Times New Roman" pitchFamily="18" charset="0"/>
              </a:rPr>
              <a:t>種類あって、そのうち有害物質は</a:t>
            </a:r>
            <a:r>
              <a:rPr lang="en-US" altLang="ja-JP" smtClean="0">
                <a:latin typeface="Times New Roman" pitchFamily="18" charset="0"/>
              </a:rPr>
              <a:t>200</a:t>
            </a:r>
            <a:r>
              <a:rPr lang="ja-JP" altLang="en-US" smtClean="0">
                <a:latin typeface="Times New Roman" pitchFamily="18" charset="0"/>
              </a:rPr>
              <a:t>種類です。</a:t>
            </a:r>
            <a:endParaRPr lang="en-US" altLang="ja-JP" smtClean="0">
              <a:latin typeface="Times New Roman" pitchFamily="18" charset="0"/>
            </a:endParaRPr>
          </a:p>
          <a:p>
            <a:r>
              <a:rPr lang="ja-JP" altLang="en-US" smtClean="0">
                <a:latin typeface="Times New Roman" pitchFamily="18" charset="0"/>
              </a:rPr>
              <a:t>そしてそのうちの３種類が３大有害物質といわれるものです。</a:t>
            </a:r>
          </a:p>
        </p:txBody>
      </p:sp>
      <p:sp>
        <p:nvSpPr>
          <p:cNvPr id="1310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803275" indent="-307975" defTabSz="990600">
              <a:spcBef>
                <a:spcPct val="30000"/>
              </a:spcBef>
              <a:defRPr kumimoji="1" sz="1200">
                <a:solidFill>
                  <a:schemeClr val="tx1"/>
                </a:solidFill>
                <a:latin typeface="Times New Roman" pitchFamily="18" charset="0"/>
                <a:ea typeface="ＭＳ Ｐ明朝" pitchFamily="18" charset="-128"/>
              </a:defRPr>
            </a:lvl2pPr>
            <a:lvl3pPr marL="1236663" indent="-246063" defTabSz="990600">
              <a:spcBef>
                <a:spcPct val="30000"/>
              </a:spcBef>
              <a:defRPr kumimoji="1" sz="1200">
                <a:solidFill>
                  <a:schemeClr val="tx1"/>
                </a:solidFill>
                <a:latin typeface="Times New Roman" pitchFamily="18" charset="0"/>
                <a:ea typeface="ＭＳ Ｐ明朝" pitchFamily="18" charset="-128"/>
              </a:defRPr>
            </a:lvl3pPr>
            <a:lvl4pPr marL="1731963" indent="-246063" defTabSz="990600">
              <a:spcBef>
                <a:spcPct val="30000"/>
              </a:spcBef>
              <a:defRPr kumimoji="1" sz="1200">
                <a:solidFill>
                  <a:schemeClr val="tx1"/>
                </a:solidFill>
                <a:latin typeface="Times New Roman" pitchFamily="18" charset="0"/>
                <a:ea typeface="ＭＳ Ｐ明朝" pitchFamily="18" charset="-128"/>
              </a:defRPr>
            </a:lvl4pPr>
            <a:lvl5pPr marL="2227263" indent="-246063" defTabSz="990600">
              <a:spcBef>
                <a:spcPct val="30000"/>
              </a:spcBef>
              <a:defRPr kumimoji="1" sz="1200">
                <a:solidFill>
                  <a:schemeClr val="tx1"/>
                </a:solidFill>
                <a:latin typeface="Times New Roman" pitchFamily="18" charset="0"/>
                <a:ea typeface="ＭＳ Ｐ明朝" pitchFamily="18" charset="-128"/>
              </a:defRPr>
            </a:lvl5pPr>
            <a:lvl6pPr marL="26844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31416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5988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40560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EA4A576A-AB49-4F45-90C5-DDBC8281B113}" type="slidenum">
              <a:rPr lang="en-US" altLang="ja-JP" sz="1300" smtClean="0">
                <a:latin typeface="Arial" pitchFamily="34" charset="0"/>
                <a:ea typeface="ＭＳ Ｐゴシック" pitchFamily="50" charset="-128"/>
              </a:rPr>
              <a:pPr>
                <a:spcBef>
                  <a:spcPct val="0"/>
                </a:spcBef>
              </a:pPr>
              <a:t>42</a:t>
            </a:fld>
            <a:endParaRPr lang="en-US" altLang="ja-JP" sz="1300" smtClean="0">
              <a:latin typeface="Arial" pitchFamily="34" charset="0"/>
              <a:ea typeface="ＭＳ Ｐゴシック" pitchFamily="50" charset="-128"/>
            </a:endParaRPr>
          </a:p>
        </p:txBody>
      </p:sp>
    </p:spTree>
    <p:extLst>
      <p:ext uri="{BB962C8B-B14F-4D97-AF65-F5344CB8AC3E}">
        <p14:creationId xmlns:p14="http://schemas.microsoft.com/office/powerpoint/2010/main" val="8035778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スライド イメージ プレースホルダー 1"/>
          <p:cNvSpPr>
            <a:spLocks noGrp="1" noRot="1" noChangeAspect="1" noTextEdit="1"/>
          </p:cNvSpPr>
          <p:nvPr>
            <p:ph type="sldImg"/>
          </p:nvPr>
        </p:nvSpPr>
        <p:spPr>
          <a:xfrm>
            <a:off x="992188" y="768350"/>
            <a:ext cx="5114925" cy="3836988"/>
          </a:xfrm>
          <a:ln/>
        </p:spPr>
      </p:sp>
      <p:sp>
        <p:nvSpPr>
          <p:cNvPr id="13209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Times New Roman" pitchFamily="18" charset="0"/>
              </a:rPr>
              <a:t>ではその３大有害物質はタールと一酸化炭素とあとひとつはなんでしょう？</a:t>
            </a:r>
            <a:endParaRPr lang="en-US" altLang="ja-JP" dirty="0" smtClean="0">
              <a:latin typeface="Times New Roman" pitchFamily="18" charset="0"/>
            </a:endParaRPr>
          </a:p>
          <a:p>
            <a:endParaRPr lang="en-US" altLang="ja-JP" dirty="0" smtClean="0">
              <a:latin typeface="Times New Roman" pitchFamily="18" charset="0"/>
            </a:endParaRPr>
          </a:p>
          <a:p>
            <a:r>
              <a:rPr lang="ja-JP" altLang="en-US" dirty="0" smtClean="0">
                <a:latin typeface="Times New Roman" pitchFamily="18" charset="0"/>
              </a:rPr>
              <a:t>これは簡単ですね。</a:t>
            </a:r>
            <a:endParaRPr lang="en-US" altLang="ja-JP" dirty="0" smtClean="0">
              <a:latin typeface="Times New Roman" pitchFamily="18" charset="0"/>
            </a:endParaRPr>
          </a:p>
          <a:p>
            <a:r>
              <a:rPr lang="ja-JP" altLang="en-US" dirty="0" smtClean="0">
                <a:latin typeface="Times New Roman" pitchFamily="18" charset="0"/>
              </a:rPr>
              <a:t>タールは発がん性のある物質でがんになりやすくなります。</a:t>
            </a:r>
            <a:endParaRPr lang="en-US" altLang="ja-JP" dirty="0" smtClean="0">
              <a:latin typeface="Times New Roman" pitchFamily="18" charset="0"/>
            </a:endParaRPr>
          </a:p>
          <a:p>
            <a:r>
              <a:rPr lang="ja-JP" altLang="en-US" dirty="0" smtClean="0">
                <a:latin typeface="Times New Roman" pitchFamily="18" charset="0"/>
              </a:rPr>
              <a:t>一酸化炭素を吸うと酸欠を起こしてしまいます。</a:t>
            </a:r>
            <a:endParaRPr lang="en-US" altLang="ja-JP" dirty="0" smtClean="0">
              <a:latin typeface="Times New Roman" pitchFamily="18" charset="0"/>
            </a:endParaRPr>
          </a:p>
        </p:txBody>
      </p:sp>
      <p:sp>
        <p:nvSpPr>
          <p:cNvPr id="13210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803275" indent="-307975" defTabSz="990600">
              <a:spcBef>
                <a:spcPct val="30000"/>
              </a:spcBef>
              <a:defRPr kumimoji="1" sz="1200">
                <a:solidFill>
                  <a:schemeClr val="tx1"/>
                </a:solidFill>
                <a:latin typeface="Times New Roman" pitchFamily="18" charset="0"/>
                <a:ea typeface="ＭＳ Ｐ明朝" pitchFamily="18" charset="-128"/>
              </a:defRPr>
            </a:lvl2pPr>
            <a:lvl3pPr marL="1236663" indent="-246063" defTabSz="990600">
              <a:spcBef>
                <a:spcPct val="30000"/>
              </a:spcBef>
              <a:defRPr kumimoji="1" sz="1200">
                <a:solidFill>
                  <a:schemeClr val="tx1"/>
                </a:solidFill>
                <a:latin typeface="Times New Roman" pitchFamily="18" charset="0"/>
                <a:ea typeface="ＭＳ Ｐ明朝" pitchFamily="18" charset="-128"/>
              </a:defRPr>
            </a:lvl3pPr>
            <a:lvl4pPr marL="1731963" indent="-246063" defTabSz="990600">
              <a:spcBef>
                <a:spcPct val="30000"/>
              </a:spcBef>
              <a:defRPr kumimoji="1" sz="1200">
                <a:solidFill>
                  <a:schemeClr val="tx1"/>
                </a:solidFill>
                <a:latin typeface="Times New Roman" pitchFamily="18" charset="0"/>
                <a:ea typeface="ＭＳ Ｐ明朝" pitchFamily="18" charset="-128"/>
              </a:defRPr>
            </a:lvl4pPr>
            <a:lvl5pPr marL="2227263" indent="-246063" defTabSz="990600">
              <a:spcBef>
                <a:spcPct val="30000"/>
              </a:spcBef>
              <a:defRPr kumimoji="1" sz="1200">
                <a:solidFill>
                  <a:schemeClr val="tx1"/>
                </a:solidFill>
                <a:latin typeface="Times New Roman" pitchFamily="18" charset="0"/>
                <a:ea typeface="ＭＳ Ｐ明朝" pitchFamily="18" charset="-128"/>
              </a:defRPr>
            </a:lvl5pPr>
            <a:lvl6pPr marL="26844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31416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5988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40560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C31375EE-09AB-4EA3-950E-855CC3BD8D6E}" type="slidenum">
              <a:rPr lang="en-US" altLang="ja-JP" sz="1300" smtClean="0">
                <a:latin typeface="Arial" pitchFamily="34" charset="0"/>
                <a:ea typeface="ＭＳ Ｐゴシック" pitchFamily="50" charset="-128"/>
              </a:rPr>
              <a:pPr>
                <a:spcBef>
                  <a:spcPct val="0"/>
                </a:spcBef>
              </a:pPr>
              <a:t>43</a:t>
            </a:fld>
            <a:endParaRPr lang="en-US" altLang="ja-JP" sz="1300" smtClean="0">
              <a:latin typeface="Arial" pitchFamily="34" charset="0"/>
              <a:ea typeface="ＭＳ Ｐゴシック" pitchFamily="50" charset="-128"/>
            </a:endParaRPr>
          </a:p>
        </p:txBody>
      </p:sp>
    </p:spTree>
    <p:extLst>
      <p:ext uri="{BB962C8B-B14F-4D97-AF65-F5344CB8AC3E}">
        <p14:creationId xmlns:p14="http://schemas.microsoft.com/office/powerpoint/2010/main" val="4880320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スライド イメージ プレースホルダ 1"/>
          <p:cNvSpPr>
            <a:spLocks noGrp="1" noRot="1" noChangeAspect="1" noTextEdit="1"/>
          </p:cNvSpPr>
          <p:nvPr>
            <p:ph type="sldImg"/>
          </p:nvPr>
        </p:nvSpPr>
        <p:spPr>
          <a:xfrm>
            <a:off x="992188" y="768350"/>
            <a:ext cx="5114925" cy="3836988"/>
          </a:xfrm>
          <a:ln/>
        </p:spPr>
      </p:sp>
      <p:sp>
        <p:nvSpPr>
          <p:cNvPr id="13312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smtClean="0">
              <a:latin typeface="Times New Roman" pitchFamily="18" charset="0"/>
            </a:endParaRPr>
          </a:p>
        </p:txBody>
      </p:sp>
      <p:sp>
        <p:nvSpPr>
          <p:cNvPr id="1331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742950" indent="-285750" defTabSz="990600">
              <a:spcBef>
                <a:spcPct val="30000"/>
              </a:spcBef>
              <a:defRPr kumimoji="1" sz="1200">
                <a:solidFill>
                  <a:schemeClr val="tx1"/>
                </a:solidFill>
                <a:latin typeface="Times New Roman" pitchFamily="18" charset="0"/>
                <a:ea typeface="ＭＳ Ｐ明朝" pitchFamily="18" charset="-128"/>
              </a:defRPr>
            </a:lvl2pPr>
            <a:lvl3pPr marL="1143000" indent="-228600" defTabSz="990600">
              <a:spcBef>
                <a:spcPct val="30000"/>
              </a:spcBef>
              <a:defRPr kumimoji="1" sz="1200">
                <a:solidFill>
                  <a:schemeClr val="tx1"/>
                </a:solidFill>
                <a:latin typeface="Times New Roman" pitchFamily="18" charset="0"/>
                <a:ea typeface="ＭＳ Ｐ明朝" pitchFamily="18" charset="-128"/>
              </a:defRPr>
            </a:lvl3pPr>
            <a:lvl4pPr marL="1600200" indent="-228600" defTabSz="990600">
              <a:spcBef>
                <a:spcPct val="30000"/>
              </a:spcBef>
              <a:defRPr kumimoji="1" sz="1200">
                <a:solidFill>
                  <a:schemeClr val="tx1"/>
                </a:solidFill>
                <a:latin typeface="Times New Roman" pitchFamily="18" charset="0"/>
                <a:ea typeface="ＭＳ Ｐ明朝" pitchFamily="18" charset="-128"/>
              </a:defRPr>
            </a:lvl4pPr>
            <a:lvl5pPr marL="2057400" indent="-228600" defTabSz="990600">
              <a:spcBef>
                <a:spcPct val="30000"/>
              </a:spcBef>
              <a:defRPr kumimoji="1" sz="1200">
                <a:solidFill>
                  <a:schemeClr val="tx1"/>
                </a:solidFill>
                <a:latin typeface="Times New Roman" pitchFamily="18" charset="0"/>
                <a:ea typeface="ＭＳ Ｐ明朝"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04A05E0F-66EB-4BF1-BC31-B2A31975D62C}" type="slidenum">
              <a:rPr lang="ja-JP" altLang="en-US" sz="1300" smtClean="0">
                <a:solidFill>
                  <a:srgbClr val="000000"/>
                </a:solidFill>
                <a:ea typeface="ＭＳ Ｐゴシック" pitchFamily="50" charset="-128"/>
              </a:rPr>
              <a:pPr>
                <a:spcBef>
                  <a:spcPct val="0"/>
                </a:spcBef>
              </a:pPr>
              <a:t>44</a:t>
            </a:fld>
            <a:endParaRPr lang="ja-JP" altLang="en-US" sz="1300" smtClean="0">
              <a:solidFill>
                <a:srgbClr val="000000"/>
              </a:solidFill>
              <a:ea typeface="ＭＳ Ｐゴシック" pitchFamily="50" charset="-128"/>
            </a:endParaRPr>
          </a:p>
        </p:txBody>
      </p:sp>
    </p:spTree>
    <p:extLst>
      <p:ext uri="{BB962C8B-B14F-4D97-AF65-F5344CB8AC3E}">
        <p14:creationId xmlns:p14="http://schemas.microsoft.com/office/powerpoint/2010/main" val="250229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smtClean="0"/>
              <a:t>では薬＝医薬品が市販されるまでにどのようなことが行われているか説明します。</a:t>
            </a:r>
            <a:endParaRPr kumimoji="1" lang="en-US" altLang="ja-JP" dirty="0" smtClean="0"/>
          </a:p>
          <a:p>
            <a:r>
              <a:rPr kumimoji="1" lang="ja-JP" altLang="en-US" dirty="0" smtClean="0"/>
              <a:t>まず基礎研究として・・</a:t>
            </a:r>
            <a:endParaRPr kumimoji="1" lang="en-US" altLang="ja-JP" dirty="0" smtClean="0"/>
          </a:p>
          <a:p>
            <a:r>
              <a:rPr kumimoji="1" lang="ja-JP" altLang="en-US" dirty="0" smtClean="0"/>
              <a:t>最近では</a:t>
            </a:r>
            <a:r>
              <a:rPr kumimoji="1" lang="en-US" altLang="ja-JP" dirty="0" smtClean="0"/>
              <a:t>2015</a:t>
            </a:r>
            <a:r>
              <a:rPr kumimoji="1" lang="ja-JP" altLang="en-US" dirty="0" smtClean="0"/>
              <a:t>年にノーベル賞を受賞した</a:t>
            </a:r>
            <a:r>
              <a:rPr lang="ja-JP" altLang="en-US" dirty="0" smtClean="0"/>
              <a:t>大村智（さとし）先生は、寄生虫による感染症の特効薬である、イベルメクチンのもとになる物質を伊豆のゴルフ場の土から</a:t>
            </a:r>
            <a:endParaRPr lang="en-US" altLang="ja-JP" dirty="0" smtClean="0"/>
          </a:p>
          <a:p>
            <a:r>
              <a:rPr lang="ja-JP" altLang="en-US" dirty="0" smtClean="0"/>
              <a:t>発見したというのは有名ですね。</a:t>
            </a:r>
            <a:endParaRPr kumimoji="1" lang="en-US" altLang="ja-JP" dirty="0" smtClean="0"/>
          </a:p>
          <a:p>
            <a:endParaRPr kumimoji="1" lang="en-US" altLang="ja-JP" dirty="0" smtClean="0"/>
          </a:p>
          <a:p>
            <a:r>
              <a:rPr kumimoji="1" lang="ja-JP" altLang="en-US" dirty="0" smtClean="0"/>
              <a:t>基礎研究から市販までには</a:t>
            </a:r>
            <a:r>
              <a:rPr kumimoji="1" lang="en-US" altLang="ja-JP" dirty="0" smtClean="0"/>
              <a:t>10</a:t>
            </a:r>
            <a:r>
              <a:rPr kumimoji="1" lang="ja-JP" altLang="en-US" dirty="0" smtClean="0"/>
              <a:t>年以上の年月がかかり、金額も</a:t>
            </a:r>
            <a:r>
              <a:rPr kumimoji="1" lang="en-US" altLang="ja-JP" dirty="0" smtClean="0"/>
              <a:t>200</a:t>
            </a:r>
            <a:r>
              <a:rPr kumimoji="1" lang="ja-JP" altLang="en-US" dirty="0" smtClean="0"/>
              <a:t>億円以上といわれています。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pPr>
                <a:defRPr/>
              </a:pPr>
              <a:t>4</a:t>
            </a:fld>
            <a:endParaRPr lang="en-US" altLang="ja-JP"/>
          </a:p>
        </p:txBody>
      </p:sp>
    </p:spTree>
    <p:extLst>
      <p:ext uri="{BB962C8B-B14F-4D97-AF65-F5344CB8AC3E}">
        <p14:creationId xmlns:p14="http://schemas.microsoft.com/office/powerpoint/2010/main" val="31251418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スライド イメージ プレースホルダー 1"/>
          <p:cNvSpPr>
            <a:spLocks noGrp="1" noRot="1" noChangeAspect="1" noTextEdit="1"/>
          </p:cNvSpPr>
          <p:nvPr>
            <p:ph type="sldImg"/>
          </p:nvPr>
        </p:nvSpPr>
        <p:spPr>
          <a:xfrm>
            <a:off x="992188" y="768350"/>
            <a:ext cx="5114925" cy="3836988"/>
          </a:xfrm>
          <a:ln/>
        </p:spPr>
      </p:sp>
      <p:sp>
        <p:nvSpPr>
          <p:cNvPr id="13414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Times New Roman" pitchFamily="18" charset="0"/>
              </a:rPr>
              <a:t>ではニコチンの作用で間違えているのはどれでしょうか？</a:t>
            </a:r>
            <a:endParaRPr lang="en-US" altLang="ja-JP" smtClean="0">
              <a:latin typeface="Times New Roman" pitchFamily="18" charset="0"/>
            </a:endParaRPr>
          </a:p>
          <a:p>
            <a:endParaRPr lang="en-US" altLang="ja-JP" smtClean="0">
              <a:latin typeface="Times New Roman" pitchFamily="18" charset="0"/>
            </a:endParaRPr>
          </a:p>
          <a:p>
            <a:r>
              <a:rPr lang="ja-JP" altLang="en-US" smtClean="0">
                <a:latin typeface="Times New Roman" pitchFamily="18" charset="0"/>
              </a:rPr>
              <a:t>３の気持ちをリラックスさせるというのは間違いなんです。</a:t>
            </a:r>
            <a:endParaRPr lang="en-US" altLang="ja-JP" smtClean="0">
              <a:latin typeface="Times New Roman" pitchFamily="18" charset="0"/>
            </a:endParaRPr>
          </a:p>
          <a:p>
            <a:r>
              <a:rPr lang="ja-JP" altLang="en-US" smtClean="0">
                <a:latin typeface="Times New Roman" pitchFamily="18" charset="0"/>
              </a:rPr>
              <a:t>ニコチンが切れるとイライラしてきますが、それをもとに戻すだけなんです。</a:t>
            </a:r>
          </a:p>
        </p:txBody>
      </p:sp>
      <p:sp>
        <p:nvSpPr>
          <p:cNvPr id="13414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803275" indent="-307975" defTabSz="990600">
              <a:spcBef>
                <a:spcPct val="30000"/>
              </a:spcBef>
              <a:defRPr kumimoji="1" sz="1200">
                <a:solidFill>
                  <a:schemeClr val="tx1"/>
                </a:solidFill>
                <a:latin typeface="Times New Roman" pitchFamily="18" charset="0"/>
                <a:ea typeface="ＭＳ Ｐ明朝" pitchFamily="18" charset="-128"/>
              </a:defRPr>
            </a:lvl2pPr>
            <a:lvl3pPr marL="1236663" indent="-246063" defTabSz="990600">
              <a:spcBef>
                <a:spcPct val="30000"/>
              </a:spcBef>
              <a:defRPr kumimoji="1" sz="1200">
                <a:solidFill>
                  <a:schemeClr val="tx1"/>
                </a:solidFill>
                <a:latin typeface="Times New Roman" pitchFamily="18" charset="0"/>
                <a:ea typeface="ＭＳ Ｐ明朝" pitchFamily="18" charset="-128"/>
              </a:defRPr>
            </a:lvl3pPr>
            <a:lvl4pPr marL="1731963" indent="-246063" defTabSz="990600">
              <a:spcBef>
                <a:spcPct val="30000"/>
              </a:spcBef>
              <a:defRPr kumimoji="1" sz="1200">
                <a:solidFill>
                  <a:schemeClr val="tx1"/>
                </a:solidFill>
                <a:latin typeface="Times New Roman" pitchFamily="18" charset="0"/>
                <a:ea typeface="ＭＳ Ｐ明朝" pitchFamily="18" charset="-128"/>
              </a:defRPr>
            </a:lvl4pPr>
            <a:lvl5pPr marL="2227263" indent="-246063" defTabSz="990600">
              <a:spcBef>
                <a:spcPct val="30000"/>
              </a:spcBef>
              <a:defRPr kumimoji="1" sz="1200">
                <a:solidFill>
                  <a:schemeClr val="tx1"/>
                </a:solidFill>
                <a:latin typeface="Times New Roman" pitchFamily="18" charset="0"/>
                <a:ea typeface="ＭＳ Ｐ明朝" pitchFamily="18" charset="-128"/>
              </a:defRPr>
            </a:lvl5pPr>
            <a:lvl6pPr marL="26844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31416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5988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40560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9E6E285A-7FD8-4F64-8FC2-76269BDD03B3}" type="slidenum">
              <a:rPr lang="en-US" altLang="ja-JP" sz="1300" smtClean="0">
                <a:latin typeface="Arial" pitchFamily="34" charset="0"/>
                <a:ea typeface="ＭＳ Ｐゴシック" pitchFamily="50" charset="-128"/>
              </a:rPr>
              <a:pPr>
                <a:spcBef>
                  <a:spcPct val="0"/>
                </a:spcBef>
              </a:pPr>
              <a:t>45</a:t>
            </a:fld>
            <a:endParaRPr lang="en-US" altLang="ja-JP" sz="1300" smtClean="0">
              <a:latin typeface="Arial" pitchFamily="34" charset="0"/>
              <a:ea typeface="ＭＳ Ｐゴシック" pitchFamily="50" charset="-128"/>
            </a:endParaRPr>
          </a:p>
        </p:txBody>
      </p:sp>
    </p:spTree>
    <p:extLst>
      <p:ext uri="{BB962C8B-B14F-4D97-AF65-F5344CB8AC3E}">
        <p14:creationId xmlns:p14="http://schemas.microsoft.com/office/powerpoint/2010/main" val="6178862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スライド イメージ プレースホルダー 1"/>
          <p:cNvSpPr>
            <a:spLocks noGrp="1" noRot="1" noChangeAspect="1" noTextEdit="1"/>
          </p:cNvSpPr>
          <p:nvPr>
            <p:ph type="sldImg"/>
          </p:nvPr>
        </p:nvSpPr>
        <p:spPr>
          <a:xfrm>
            <a:off x="992188" y="768350"/>
            <a:ext cx="5114925" cy="3836988"/>
          </a:xfrm>
          <a:ln/>
        </p:spPr>
      </p:sp>
      <p:sp>
        <p:nvSpPr>
          <p:cNvPr id="13517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latin typeface="Times New Roman" pitchFamily="18" charset="0"/>
            </a:endParaRPr>
          </a:p>
        </p:txBody>
      </p:sp>
      <p:sp>
        <p:nvSpPr>
          <p:cNvPr id="13517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803275" indent="-307975" defTabSz="990600">
              <a:spcBef>
                <a:spcPct val="30000"/>
              </a:spcBef>
              <a:defRPr kumimoji="1" sz="1200">
                <a:solidFill>
                  <a:schemeClr val="tx1"/>
                </a:solidFill>
                <a:latin typeface="Times New Roman" pitchFamily="18" charset="0"/>
                <a:ea typeface="ＭＳ Ｐ明朝" pitchFamily="18" charset="-128"/>
              </a:defRPr>
            </a:lvl2pPr>
            <a:lvl3pPr marL="1236663" indent="-246063" defTabSz="990600">
              <a:spcBef>
                <a:spcPct val="30000"/>
              </a:spcBef>
              <a:defRPr kumimoji="1" sz="1200">
                <a:solidFill>
                  <a:schemeClr val="tx1"/>
                </a:solidFill>
                <a:latin typeface="Times New Roman" pitchFamily="18" charset="0"/>
                <a:ea typeface="ＭＳ Ｐ明朝" pitchFamily="18" charset="-128"/>
              </a:defRPr>
            </a:lvl3pPr>
            <a:lvl4pPr marL="1731963" indent="-246063" defTabSz="990600">
              <a:spcBef>
                <a:spcPct val="30000"/>
              </a:spcBef>
              <a:defRPr kumimoji="1" sz="1200">
                <a:solidFill>
                  <a:schemeClr val="tx1"/>
                </a:solidFill>
                <a:latin typeface="Times New Roman" pitchFamily="18" charset="0"/>
                <a:ea typeface="ＭＳ Ｐ明朝" pitchFamily="18" charset="-128"/>
              </a:defRPr>
            </a:lvl4pPr>
            <a:lvl5pPr marL="2227263" indent="-246063" defTabSz="990600">
              <a:spcBef>
                <a:spcPct val="30000"/>
              </a:spcBef>
              <a:defRPr kumimoji="1" sz="1200">
                <a:solidFill>
                  <a:schemeClr val="tx1"/>
                </a:solidFill>
                <a:latin typeface="Times New Roman" pitchFamily="18" charset="0"/>
                <a:ea typeface="ＭＳ Ｐ明朝" pitchFamily="18" charset="-128"/>
              </a:defRPr>
            </a:lvl5pPr>
            <a:lvl6pPr marL="26844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31416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5988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40560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FD9C8872-4F9C-4533-A6E6-3DF125322311}" type="slidenum">
              <a:rPr lang="en-US" altLang="ja-JP" sz="1300" smtClean="0">
                <a:solidFill>
                  <a:srgbClr val="000000"/>
                </a:solidFill>
                <a:latin typeface="Arial" pitchFamily="34" charset="0"/>
                <a:ea typeface="ＭＳ Ｐゴシック" pitchFamily="50" charset="-128"/>
              </a:rPr>
              <a:pPr>
                <a:spcBef>
                  <a:spcPct val="0"/>
                </a:spcBef>
              </a:pPr>
              <a:t>46</a:t>
            </a:fld>
            <a:endParaRPr lang="en-US" altLang="ja-JP" sz="1300" smtClean="0">
              <a:solidFill>
                <a:srgbClr val="000000"/>
              </a:solidFill>
              <a:latin typeface="Arial" pitchFamily="34" charset="0"/>
              <a:ea typeface="ＭＳ Ｐゴシック" pitchFamily="50" charset="-128"/>
            </a:endParaRPr>
          </a:p>
        </p:txBody>
      </p:sp>
    </p:spTree>
    <p:extLst>
      <p:ext uri="{BB962C8B-B14F-4D97-AF65-F5344CB8AC3E}">
        <p14:creationId xmlns:p14="http://schemas.microsoft.com/office/powerpoint/2010/main" val="42553851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lang="ja-JP" altLang="en-US" dirty="0" smtClean="0">
                <a:latin typeface="Times New Roman" pitchFamily="18" charset="0"/>
              </a:rPr>
              <a:t>低タールタバコはフィルターに小さい穴をあけ、空気を取り込むことでタバコの煙をうすくしています。</a:t>
            </a:r>
            <a:endParaRPr lang="en-US" altLang="ja-JP" dirty="0" smtClean="0">
              <a:latin typeface="Times New Roman" pitchFamily="18" charset="0"/>
            </a:endParaRPr>
          </a:p>
          <a:p>
            <a:r>
              <a:rPr lang="ja-JP" altLang="en-US" dirty="0" smtClean="0">
                <a:latin typeface="Times New Roman" pitchFamily="18" charset="0"/>
              </a:rPr>
              <a:t>使うタバコの葉は普通のタバコと同じです。　</a:t>
            </a:r>
            <a:endParaRPr lang="en-US" altLang="ja-JP" dirty="0" smtClean="0">
              <a:latin typeface="Times New Roman" pitchFamily="18" charset="0"/>
            </a:endParaRPr>
          </a:p>
          <a:p>
            <a:r>
              <a:rPr lang="ja-JP" altLang="en-US" dirty="0" smtClean="0">
                <a:latin typeface="Times New Roman" pitchFamily="18" charset="0"/>
              </a:rPr>
              <a:t>ところが味が薄くなるため喫煙者は深く吸い込んだり、唇や指で無意識に穴をふさいで吸ったり、根元まで吸ったりしてしまい、逆に多くの有害物質を取り込むことになり健康への害は普通のタバコと変わりません。</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pPr>
                <a:defRPr/>
              </a:pPr>
              <a:t>47</a:t>
            </a:fld>
            <a:endParaRPr lang="en-US" altLang="ja-JP"/>
          </a:p>
        </p:txBody>
      </p:sp>
    </p:spTree>
    <p:extLst>
      <p:ext uri="{BB962C8B-B14F-4D97-AF65-F5344CB8AC3E}">
        <p14:creationId xmlns:p14="http://schemas.microsoft.com/office/powerpoint/2010/main" val="30432057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スライド イメージ プレースホルダー 1"/>
          <p:cNvSpPr>
            <a:spLocks noGrp="1" noRot="1" noChangeAspect="1" noTextEdit="1"/>
          </p:cNvSpPr>
          <p:nvPr>
            <p:ph type="sldImg"/>
          </p:nvPr>
        </p:nvSpPr>
        <p:spPr>
          <a:xfrm>
            <a:off x="992188" y="768350"/>
            <a:ext cx="5114925" cy="3836988"/>
          </a:xfrm>
          <a:ln/>
        </p:spPr>
      </p:sp>
      <p:sp>
        <p:nvSpPr>
          <p:cNvPr id="13619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Times New Roman" pitchFamily="18" charset="0"/>
              </a:rPr>
              <a:t>１箱</a:t>
            </a:r>
            <a:r>
              <a:rPr lang="en-US" altLang="ja-JP" smtClean="0">
                <a:latin typeface="Times New Roman" pitchFamily="18" charset="0"/>
              </a:rPr>
              <a:t>400</a:t>
            </a:r>
            <a:r>
              <a:rPr lang="ja-JP" altLang="en-US" smtClean="0">
                <a:latin typeface="Times New Roman" pitchFamily="18" charset="0"/>
              </a:rPr>
              <a:t>円のタバコを</a:t>
            </a:r>
            <a:r>
              <a:rPr lang="en-US" altLang="ja-JP" smtClean="0">
                <a:latin typeface="Times New Roman" pitchFamily="18" charset="0"/>
              </a:rPr>
              <a:t>1</a:t>
            </a:r>
            <a:r>
              <a:rPr lang="ja-JP" altLang="en-US" smtClean="0">
                <a:latin typeface="Times New Roman" pitchFamily="18" charset="0"/>
              </a:rPr>
              <a:t>日</a:t>
            </a:r>
            <a:r>
              <a:rPr lang="en-US" altLang="ja-JP" smtClean="0">
                <a:latin typeface="Times New Roman" pitchFamily="18" charset="0"/>
              </a:rPr>
              <a:t>2</a:t>
            </a:r>
            <a:r>
              <a:rPr lang="ja-JP" altLang="en-US" smtClean="0">
                <a:latin typeface="Times New Roman" pitchFamily="18" charset="0"/>
              </a:rPr>
              <a:t>箱吸うと、</a:t>
            </a:r>
            <a:r>
              <a:rPr lang="en-US" altLang="ja-JP" smtClean="0">
                <a:latin typeface="Times New Roman" pitchFamily="18" charset="0"/>
              </a:rPr>
              <a:t>5</a:t>
            </a:r>
            <a:r>
              <a:rPr lang="ja-JP" altLang="en-US" smtClean="0">
                <a:latin typeface="Times New Roman" pitchFamily="18" charset="0"/>
              </a:rPr>
              <a:t>年間でいくらになるでしょうか？</a:t>
            </a:r>
          </a:p>
          <a:p>
            <a:endParaRPr lang="en-US" altLang="ja-JP" smtClean="0">
              <a:latin typeface="Times New Roman" pitchFamily="18" charset="0"/>
            </a:endParaRPr>
          </a:p>
          <a:p>
            <a:r>
              <a:rPr lang="ja-JP" altLang="en-US" smtClean="0">
                <a:latin typeface="Times New Roman" pitchFamily="18" charset="0"/>
              </a:rPr>
              <a:t>答えは１番、約１５０万円です。</a:t>
            </a:r>
            <a:endParaRPr lang="en-US" altLang="ja-JP" smtClean="0">
              <a:latin typeface="Times New Roman" pitchFamily="18" charset="0"/>
            </a:endParaRPr>
          </a:p>
          <a:p>
            <a:r>
              <a:rPr lang="ja-JP" altLang="en-US" smtClean="0">
                <a:latin typeface="Times New Roman" pitchFamily="18" charset="0"/>
              </a:rPr>
              <a:t>車が買えますね。</a:t>
            </a:r>
          </a:p>
        </p:txBody>
      </p:sp>
      <p:sp>
        <p:nvSpPr>
          <p:cNvPr id="13619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803275" indent="-307975" defTabSz="990600">
              <a:spcBef>
                <a:spcPct val="30000"/>
              </a:spcBef>
              <a:defRPr kumimoji="1" sz="1200">
                <a:solidFill>
                  <a:schemeClr val="tx1"/>
                </a:solidFill>
                <a:latin typeface="Times New Roman" pitchFamily="18" charset="0"/>
                <a:ea typeface="ＭＳ Ｐ明朝" pitchFamily="18" charset="-128"/>
              </a:defRPr>
            </a:lvl2pPr>
            <a:lvl3pPr marL="1236663" indent="-246063" defTabSz="990600">
              <a:spcBef>
                <a:spcPct val="30000"/>
              </a:spcBef>
              <a:defRPr kumimoji="1" sz="1200">
                <a:solidFill>
                  <a:schemeClr val="tx1"/>
                </a:solidFill>
                <a:latin typeface="Times New Roman" pitchFamily="18" charset="0"/>
                <a:ea typeface="ＭＳ Ｐ明朝" pitchFamily="18" charset="-128"/>
              </a:defRPr>
            </a:lvl3pPr>
            <a:lvl4pPr marL="1731963" indent="-246063" defTabSz="990600">
              <a:spcBef>
                <a:spcPct val="30000"/>
              </a:spcBef>
              <a:defRPr kumimoji="1" sz="1200">
                <a:solidFill>
                  <a:schemeClr val="tx1"/>
                </a:solidFill>
                <a:latin typeface="Times New Roman" pitchFamily="18" charset="0"/>
                <a:ea typeface="ＭＳ Ｐ明朝" pitchFamily="18" charset="-128"/>
              </a:defRPr>
            </a:lvl4pPr>
            <a:lvl5pPr marL="2227263" indent="-246063" defTabSz="990600">
              <a:spcBef>
                <a:spcPct val="30000"/>
              </a:spcBef>
              <a:defRPr kumimoji="1" sz="1200">
                <a:solidFill>
                  <a:schemeClr val="tx1"/>
                </a:solidFill>
                <a:latin typeface="Times New Roman" pitchFamily="18" charset="0"/>
                <a:ea typeface="ＭＳ Ｐ明朝" pitchFamily="18" charset="-128"/>
              </a:defRPr>
            </a:lvl5pPr>
            <a:lvl6pPr marL="26844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31416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5988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40560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27198004-FC1A-46D6-8477-AB0A2876C0C7}" type="slidenum">
              <a:rPr lang="en-US" altLang="ja-JP" sz="1300" smtClean="0">
                <a:latin typeface="Arial" pitchFamily="34" charset="0"/>
                <a:ea typeface="ＭＳ Ｐゴシック" pitchFamily="50" charset="-128"/>
              </a:rPr>
              <a:pPr>
                <a:spcBef>
                  <a:spcPct val="0"/>
                </a:spcBef>
              </a:pPr>
              <a:t>48</a:t>
            </a:fld>
            <a:endParaRPr lang="en-US" altLang="ja-JP" sz="1300" smtClean="0">
              <a:latin typeface="Arial" pitchFamily="34" charset="0"/>
              <a:ea typeface="ＭＳ Ｐゴシック" pitchFamily="50" charset="-128"/>
            </a:endParaRPr>
          </a:p>
        </p:txBody>
      </p:sp>
    </p:spTree>
    <p:extLst>
      <p:ext uri="{BB962C8B-B14F-4D97-AF65-F5344CB8AC3E}">
        <p14:creationId xmlns:p14="http://schemas.microsoft.com/office/powerpoint/2010/main" val="42847269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スライド イメージ プレースホルダー 1"/>
          <p:cNvSpPr>
            <a:spLocks noGrp="1" noRot="1" noChangeAspect="1" noTextEdit="1"/>
          </p:cNvSpPr>
          <p:nvPr>
            <p:ph type="sldImg"/>
          </p:nvPr>
        </p:nvSpPr>
        <p:spPr>
          <a:xfrm>
            <a:off x="992188" y="768350"/>
            <a:ext cx="5114925" cy="3836988"/>
          </a:xfrm>
          <a:ln/>
        </p:spPr>
      </p:sp>
      <p:sp>
        <p:nvSpPr>
          <p:cNvPr id="1372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Times New Roman" pitchFamily="18" charset="0"/>
              </a:rPr>
              <a:t>では、タバコ代のうち税金の割合はどのくらいだと思いますか？</a:t>
            </a:r>
            <a:endParaRPr lang="en-US" altLang="ja-JP" smtClean="0">
              <a:latin typeface="Times New Roman" pitchFamily="18" charset="0"/>
            </a:endParaRPr>
          </a:p>
          <a:p>
            <a:endParaRPr lang="en-US" altLang="ja-JP" smtClean="0">
              <a:latin typeface="Times New Roman" pitchFamily="18" charset="0"/>
            </a:endParaRPr>
          </a:p>
          <a:p>
            <a:r>
              <a:rPr lang="ja-JP" altLang="en-US" smtClean="0">
                <a:latin typeface="Times New Roman" pitchFamily="18" charset="0"/>
              </a:rPr>
              <a:t>正解は１番、約６５％です。</a:t>
            </a:r>
            <a:endParaRPr lang="en-US" altLang="ja-JP" smtClean="0">
              <a:latin typeface="Times New Roman" pitchFamily="18" charset="0"/>
            </a:endParaRPr>
          </a:p>
          <a:p>
            <a:r>
              <a:rPr lang="ja-JP" altLang="en-US" smtClean="0">
                <a:latin typeface="Times New Roman" pitchFamily="18" charset="0"/>
              </a:rPr>
              <a:t>半分以上が税金なんですね。</a:t>
            </a:r>
          </a:p>
        </p:txBody>
      </p:sp>
      <p:sp>
        <p:nvSpPr>
          <p:cNvPr id="1372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803275" indent="-307975" defTabSz="990600">
              <a:spcBef>
                <a:spcPct val="30000"/>
              </a:spcBef>
              <a:defRPr kumimoji="1" sz="1200">
                <a:solidFill>
                  <a:schemeClr val="tx1"/>
                </a:solidFill>
                <a:latin typeface="Times New Roman" pitchFamily="18" charset="0"/>
                <a:ea typeface="ＭＳ Ｐ明朝" pitchFamily="18" charset="-128"/>
              </a:defRPr>
            </a:lvl2pPr>
            <a:lvl3pPr marL="1236663" indent="-246063" defTabSz="990600">
              <a:spcBef>
                <a:spcPct val="30000"/>
              </a:spcBef>
              <a:defRPr kumimoji="1" sz="1200">
                <a:solidFill>
                  <a:schemeClr val="tx1"/>
                </a:solidFill>
                <a:latin typeface="Times New Roman" pitchFamily="18" charset="0"/>
                <a:ea typeface="ＭＳ Ｐ明朝" pitchFamily="18" charset="-128"/>
              </a:defRPr>
            </a:lvl3pPr>
            <a:lvl4pPr marL="1731963" indent="-246063" defTabSz="990600">
              <a:spcBef>
                <a:spcPct val="30000"/>
              </a:spcBef>
              <a:defRPr kumimoji="1" sz="1200">
                <a:solidFill>
                  <a:schemeClr val="tx1"/>
                </a:solidFill>
                <a:latin typeface="Times New Roman" pitchFamily="18" charset="0"/>
                <a:ea typeface="ＭＳ Ｐ明朝" pitchFamily="18" charset="-128"/>
              </a:defRPr>
            </a:lvl4pPr>
            <a:lvl5pPr marL="2227263" indent="-246063" defTabSz="990600">
              <a:spcBef>
                <a:spcPct val="30000"/>
              </a:spcBef>
              <a:defRPr kumimoji="1" sz="1200">
                <a:solidFill>
                  <a:schemeClr val="tx1"/>
                </a:solidFill>
                <a:latin typeface="Times New Roman" pitchFamily="18" charset="0"/>
                <a:ea typeface="ＭＳ Ｐ明朝" pitchFamily="18" charset="-128"/>
              </a:defRPr>
            </a:lvl5pPr>
            <a:lvl6pPr marL="26844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31416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5988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40560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0FE54B53-4E9B-49AC-9A8B-CBF56EB75333}" type="slidenum">
              <a:rPr lang="en-US" altLang="ja-JP" sz="1300" smtClean="0">
                <a:latin typeface="Arial" pitchFamily="34" charset="0"/>
                <a:ea typeface="ＭＳ Ｐゴシック" pitchFamily="50" charset="-128"/>
              </a:rPr>
              <a:pPr>
                <a:spcBef>
                  <a:spcPct val="0"/>
                </a:spcBef>
              </a:pPr>
              <a:t>49</a:t>
            </a:fld>
            <a:endParaRPr lang="en-US" altLang="ja-JP" sz="1300" smtClean="0">
              <a:latin typeface="Arial" pitchFamily="34" charset="0"/>
              <a:ea typeface="ＭＳ Ｐゴシック" pitchFamily="50" charset="-128"/>
            </a:endParaRPr>
          </a:p>
        </p:txBody>
      </p:sp>
    </p:spTree>
    <p:extLst>
      <p:ext uri="{BB962C8B-B14F-4D97-AF65-F5344CB8AC3E}">
        <p14:creationId xmlns:p14="http://schemas.microsoft.com/office/powerpoint/2010/main" val="11098827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スライド イメージ プレースホルダー 1"/>
          <p:cNvSpPr>
            <a:spLocks noGrp="1" noRot="1" noChangeAspect="1" noTextEdit="1"/>
          </p:cNvSpPr>
          <p:nvPr>
            <p:ph type="sldImg"/>
          </p:nvPr>
        </p:nvSpPr>
        <p:spPr>
          <a:xfrm>
            <a:off x="992188" y="768350"/>
            <a:ext cx="5114925" cy="3836988"/>
          </a:xfrm>
          <a:ln/>
        </p:spPr>
      </p:sp>
      <p:sp>
        <p:nvSpPr>
          <p:cNvPr id="13824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Times New Roman" pitchFamily="18" charset="0"/>
              </a:rPr>
              <a:t>タバコにはタバコを吸う人が吸う主流煙とタバコの先から立ち上る副流煙がありますが、どちらが有害物質が</a:t>
            </a:r>
            <a:endParaRPr lang="en-US" altLang="ja-JP" dirty="0" smtClean="0">
              <a:latin typeface="Times New Roman" pitchFamily="18" charset="0"/>
            </a:endParaRPr>
          </a:p>
          <a:p>
            <a:r>
              <a:rPr lang="ja-JP" altLang="en-US" dirty="0" smtClean="0">
                <a:latin typeface="Times New Roman" pitchFamily="18" charset="0"/>
              </a:rPr>
              <a:t>多いでしょうか？</a:t>
            </a:r>
            <a:endParaRPr lang="en-US" altLang="ja-JP" dirty="0" smtClean="0">
              <a:latin typeface="Times New Roman" pitchFamily="18" charset="0"/>
            </a:endParaRPr>
          </a:p>
          <a:p>
            <a:endParaRPr lang="en-US" altLang="ja-JP" dirty="0" smtClean="0">
              <a:latin typeface="Times New Roman" pitchFamily="18" charset="0"/>
            </a:endParaRPr>
          </a:p>
          <a:p>
            <a:r>
              <a:rPr lang="ja-JP" altLang="en-US" dirty="0" smtClean="0">
                <a:latin typeface="Times New Roman" pitchFamily="18" charset="0"/>
              </a:rPr>
              <a:t>答えは副流煙の方です。</a:t>
            </a:r>
            <a:endParaRPr lang="en-US" altLang="ja-JP" dirty="0" smtClean="0">
              <a:latin typeface="Times New Roman" pitchFamily="18" charset="0"/>
            </a:endParaRPr>
          </a:p>
          <a:p>
            <a:r>
              <a:rPr lang="ja-JP" altLang="en-US" dirty="0" smtClean="0">
                <a:latin typeface="Times New Roman" pitchFamily="18" charset="0"/>
              </a:rPr>
              <a:t>タバコはタバコを吸う人を病気にしてしまいますが、そばにいる人にもタバコを吸っているのと同じ悪影響が</a:t>
            </a:r>
            <a:endParaRPr lang="en-US" altLang="ja-JP" dirty="0" smtClean="0">
              <a:latin typeface="Times New Roman" pitchFamily="18" charset="0"/>
            </a:endParaRPr>
          </a:p>
          <a:p>
            <a:r>
              <a:rPr lang="ja-JP" altLang="en-US" dirty="0" smtClean="0">
                <a:latin typeface="Times New Roman" pitchFamily="18" charset="0"/>
              </a:rPr>
              <a:t>あります。これを受動喫煙といいます。</a:t>
            </a:r>
          </a:p>
        </p:txBody>
      </p:sp>
      <p:sp>
        <p:nvSpPr>
          <p:cNvPr id="13824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803275" indent="-307975" defTabSz="990600">
              <a:spcBef>
                <a:spcPct val="30000"/>
              </a:spcBef>
              <a:defRPr kumimoji="1" sz="1200">
                <a:solidFill>
                  <a:schemeClr val="tx1"/>
                </a:solidFill>
                <a:latin typeface="Times New Roman" pitchFamily="18" charset="0"/>
                <a:ea typeface="ＭＳ Ｐ明朝" pitchFamily="18" charset="-128"/>
              </a:defRPr>
            </a:lvl2pPr>
            <a:lvl3pPr marL="1236663" indent="-246063" defTabSz="990600">
              <a:spcBef>
                <a:spcPct val="30000"/>
              </a:spcBef>
              <a:defRPr kumimoji="1" sz="1200">
                <a:solidFill>
                  <a:schemeClr val="tx1"/>
                </a:solidFill>
                <a:latin typeface="Times New Roman" pitchFamily="18" charset="0"/>
                <a:ea typeface="ＭＳ Ｐ明朝" pitchFamily="18" charset="-128"/>
              </a:defRPr>
            </a:lvl3pPr>
            <a:lvl4pPr marL="1731963" indent="-246063" defTabSz="990600">
              <a:spcBef>
                <a:spcPct val="30000"/>
              </a:spcBef>
              <a:defRPr kumimoji="1" sz="1200">
                <a:solidFill>
                  <a:schemeClr val="tx1"/>
                </a:solidFill>
                <a:latin typeface="Times New Roman" pitchFamily="18" charset="0"/>
                <a:ea typeface="ＭＳ Ｐ明朝" pitchFamily="18" charset="-128"/>
              </a:defRPr>
            </a:lvl4pPr>
            <a:lvl5pPr marL="2227263" indent="-246063" defTabSz="990600">
              <a:spcBef>
                <a:spcPct val="30000"/>
              </a:spcBef>
              <a:defRPr kumimoji="1" sz="1200">
                <a:solidFill>
                  <a:schemeClr val="tx1"/>
                </a:solidFill>
                <a:latin typeface="Times New Roman" pitchFamily="18" charset="0"/>
                <a:ea typeface="ＭＳ Ｐ明朝" pitchFamily="18" charset="-128"/>
              </a:defRPr>
            </a:lvl5pPr>
            <a:lvl6pPr marL="26844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31416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5988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40560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956A5EDF-4BAC-495E-A79A-0EB8C3545C2B}" type="slidenum">
              <a:rPr lang="en-US" altLang="ja-JP" sz="1300" smtClean="0">
                <a:latin typeface="Arial" pitchFamily="34" charset="0"/>
                <a:ea typeface="ＭＳ Ｐゴシック" pitchFamily="50" charset="-128"/>
              </a:rPr>
              <a:pPr>
                <a:spcBef>
                  <a:spcPct val="0"/>
                </a:spcBef>
              </a:pPr>
              <a:t>50</a:t>
            </a:fld>
            <a:endParaRPr lang="en-US" altLang="ja-JP" sz="1300" smtClean="0">
              <a:latin typeface="Arial" pitchFamily="34" charset="0"/>
              <a:ea typeface="ＭＳ Ｐゴシック" pitchFamily="50" charset="-128"/>
            </a:endParaRPr>
          </a:p>
        </p:txBody>
      </p:sp>
    </p:spTree>
    <p:extLst>
      <p:ext uri="{BB962C8B-B14F-4D97-AF65-F5344CB8AC3E}">
        <p14:creationId xmlns:p14="http://schemas.microsoft.com/office/powerpoint/2010/main" val="28148233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スライド イメージ プレースホルダ 1"/>
          <p:cNvSpPr>
            <a:spLocks noGrp="1" noRot="1" noChangeAspect="1" noTextEdit="1"/>
          </p:cNvSpPr>
          <p:nvPr>
            <p:ph type="sldImg"/>
          </p:nvPr>
        </p:nvSpPr>
        <p:spPr>
          <a:xfrm>
            <a:off x="992188" y="768350"/>
            <a:ext cx="5114925" cy="3836988"/>
          </a:xfrm>
          <a:ln/>
        </p:spPr>
      </p:sp>
      <p:sp>
        <p:nvSpPr>
          <p:cNvPr id="13926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smtClean="0">
              <a:latin typeface="Times New Roman" pitchFamily="18" charset="0"/>
            </a:endParaRPr>
          </a:p>
        </p:txBody>
      </p:sp>
      <p:sp>
        <p:nvSpPr>
          <p:cNvPr id="13926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742950" indent="-285750" defTabSz="990600">
              <a:spcBef>
                <a:spcPct val="30000"/>
              </a:spcBef>
              <a:defRPr kumimoji="1" sz="1200">
                <a:solidFill>
                  <a:schemeClr val="tx1"/>
                </a:solidFill>
                <a:latin typeface="Times New Roman" pitchFamily="18" charset="0"/>
                <a:ea typeface="ＭＳ Ｐ明朝" pitchFamily="18" charset="-128"/>
              </a:defRPr>
            </a:lvl2pPr>
            <a:lvl3pPr marL="1143000" indent="-228600" defTabSz="990600">
              <a:spcBef>
                <a:spcPct val="30000"/>
              </a:spcBef>
              <a:defRPr kumimoji="1" sz="1200">
                <a:solidFill>
                  <a:schemeClr val="tx1"/>
                </a:solidFill>
                <a:latin typeface="Times New Roman" pitchFamily="18" charset="0"/>
                <a:ea typeface="ＭＳ Ｐ明朝" pitchFamily="18" charset="-128"/>
              </a:defRPr>
            </a:lvl3pPr>
            <a:lvl4pPr marL="1600200" indent="-228600" defTabSz="990600">
              <a:spcBef>
                <a:spcPct val="30000"/>
              </a:spcBef>
              <a:defRPr kumimoji="1" sz="1200">
                <a:solidFill>
                  <a:schemeClr val="tx1"/>
                </a:solidFill>
                <a:latin typeface="Times New Roman" pitchFamily="18" charset="0"/>
                <a:ea typeface="ＭＳ Ｐ明朝" pitchFamily="18" charset="-128"/>
              </a:defRPr>
            </a:lvl4pPr>
            <a:lvl5pPr marL="2057400" indent="-228600" defTabSz="990600">
              <a:spcBef>
                <a:spcPct val="30000"/>
              </a:spcBef>
              <a:defRPr kumimoji="1" sz="1200">
                <a:solidFill>
                  <a:schemeClr val="tx1"/>
                </a:solidFill>
                <a:latin typeface="Times New Roman" pitchFamily="18" charset="0"/>
                <a:ea typeface="ＭＳ Ｐ明朝"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3659F28D-A789-4053-B752-31771884BFC3}" type="slidenum">
              <a:rPr lang="ja-JP" altLang="en-US" sz="1300" smtClean="0">
                <a:solidFill>
                  <a:srgbClr val="000000"/>
                </a:solidFill>
                <a:ea typeface="ＭＳ Ｐゴシック" pitchFamily="50" charset="-128"/>
              </a:rPr>
              <a:pPr>
                <a:spcBef>
                  <a:spcPct val="0"/>
                </a:spcBef>
              </a:pPr>
              <a:t>51</a:t>
            </a:fld>
            <a:endParaRPr lang="ja-JP" altLang="en-US" sz="1300" smtClean="0">
              <a:solidFill>
                <a:srgbClr val="000000"/>
              </a:solidFill>
              <a:ea typeface="ＭＳ Ｐゴシック" pitchFamily="50" charset="-128"/>
            </a:endParaRPr>
          </a:p>
        </p:txBody>
      </p:sp>
    </p:spTree>
    <p:extLst>
      <p:ext uri="{BB962C8B-B14F-4D97-AF65-F5344CB8AC3E}">
        <p14:creationId xmlns:p14="http://schemas.microsoft.com/office/powerpoint/2010/main" val="14038560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スライド イメージ プレースホルダ 1"/>
          <p:cNvSpPr>
            <a:spLocks noGrp="1" noRot="1" noChangeAspect="1" noTextEdit="1"/>
          </p:cNvSpPr>
          <p:nvPr>
            <p:ph type="sldImg"/>
          </p:nvPr>
        </p:nvSpPr>
        <p:spPr>
          <a:xfrm>
            <a:off x="992188" y="768350"/>
            <a:ext cx="5114925" cy="3836988"/>
          </a:xfrm>
          <a:ln/>
        </p:spPr>
      </p:sp>
      <p:sp>
        <p:nvSpPr>
          <p:cNvPr id="1402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Times New Roman" pitchFamily="18" charset="0"/>
              </a:rPr>
              <a:t>「スモークフリー」とはなんのことでしょう？</a:t>
            </a:r>
            <a:endParaRPr lang="en-US" altLang="ja-JP" smtClean="0">
              <a:latin typeface="Times New Roman" pitchFamily="18" charset="0"/>
            </a:endParaRPr>
          </a:p>
          <a:p>
            <a:endParaRPr lang="en-US" altLang="ja-JP" smtClean="0">
              <a:latin typeface="Times New Roman" pitchFamily="18" charset="0"/>
            </a:endParaRPr>
          </a:p>
          <a:p>
            <a:r>
              <a:rPr lang="ja-JP" altLang="en-US" smtClean="0">
                <a:latin typeface="Times New Roman" pitchFamily="18" charset="0"/>
              </a:rPr>
              <a:t>受動喫煙をなくすことです。</a:t>
            </a:r>
            <a:endParaRPr lang="en-US" altLang="ja-JP" smtClean="0">
              <a:latin typeface="Times New Roman" pitchFamily="18" charset="0"/>
            </a:endParaRPr>
          </a:p>
          <a:p>
            <a:r>
              <a:rPr lang="ja-JP" altLang="en-US" smtClean="0">
                <a:latin typeface="Times New Roman" pitchFamily="18" charset="0"/>
              </a:rPr>
              <a:t>タバコの煙から解放されて自由になるという意味です。</a:t>
            </a:r>
          </a:p>
        </p:txBody>
      </p:sp>
      <p:sp>
        <p:nvSpPr>
          <p:cNvPr id="1402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803275" indent="-307975" defTabSz="990600">
              <a:spcBef>
                <a:spcPct val="30000"/>
              </a:spcBef>
              <a:defRPr kumimoji="1" sz="1200">
                <a:solidFill>
                  <a:schemeClr val="tx1"/>
                </a:solidFill>
                <a:latin typeface="Times New Roman" pitchFamily="18" charset="0"/>
                <a:ea typeface="ＭＳ Ｐ明朝" pitchFamily="18" charset="-128"/>
              </a:defRPr>
            </a:lvl2pPr>
            <a:lvl3pPr marL="1236663" indent="-246063" defTabSz="990600">
              <a:spcBef>
                <a:spcPct val="30000"/>
              </a:spcBef>
              <a:defRPr kumimoji="1" sz="1200">
                <a:solidFill>
                  <a:schemeClr val="tx1"/>
                </a:solidFill>
                <a:latin typeface="Times New Roman" pitchFamily="18" charset="0"/>
                <a:ea typeface="ＭＳ Ｐ明朝" pitchFamily="18" charset="-128"/>
              </a:defRPr>
            </a:lvl3pPr>
            <a:lvl4pPr marL="1731963" indent="-246063" defTabSz="990600">
              <a:spcBef>
                <a:spcPct val="30000"/>
              </a:spcBef>
              <a:defRPr kumimoji="1" sz="1200">
                <a:solidFill>
                  <a:schemeClr val="tx1"/>
                </a:solidFill>
                <a:latin typeface="Times New Roman" pitchFamily="18" charset="0"/>
                <a:ea typeface="ＭＳ Ｐ明朝" pitchFamily="18" charset="-128"/>
              </a:defRPr>
            </a:lvl4pPr>
            <a:lvl5pPr marL="2227263" indent="-246063" defTabSz="990600">
              <a:spcBef>
                <a:spcPct val="30000"/>
              </a:spcBef>
              <a:defRPr kumimoji="1" sz="1200">
                <a:solidFill>
                  <a:schemeClr val="tx1"/>
                </a:solidFill>
                <a:latin typeface="Times New Roman" pitchFamily="18" charset="0"/>
                <a:ea typeface="ＭＳ Ｐ明朝" pitchFamily="18" charset="-128"/>
              </a:defRPr>
            </a:lvl5pPr>
            <a:lvl6pPr marL="26844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31416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5988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40560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F82AE5A9-C42B-492C-A9C3-6757EA3862BF}" type="slidenum">
              <a:rPr lang="en-US" altLang="ja-JP" sz="1300" smtClean="0">
                <a:latin typeface="Arial" pitchFamily="34" charset="0"/>
                <a:ea typeface="ＭＳ Ｐゴシック" pitchFamily="50" charset="-128"/>
              </a:rPr>
              <a:pPr>
                <a:spcBef>
                  <a:spcPct val="0"/>
                </a:spcBef>
              </a:pPr>
              <a:t>52</a:t>
            </a:fld>
            <a:endParaRPr lang="en-US" altLang="ja-JP" sz="1300" smtClean="0">
              <a:latin typeface="Arial" pitchFamily="34" charset="0"/>
              <a:ea typeface="ＭＳ Ｐゴシック" pitchFamily="50" charset="-128"/>
            </a:endParaRPr>
          </a:p>
        </p:txBody>
      </p:sp>
    </p:spTree>
    <p:extLst>
      <p:ext uri="{BB962C8B-B14F-4D97-AF65-F5344CB8AC3E}">
        <p14:creationId xmlns:p14="http://schemas.microsoft.com/office/powerpoint/2010/main" val="32725040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スライド イメージ プレースホルダ 1"/>
          <p:cNvSpPr>
            <a:spLocks noGrp="1" noRot="1" noChangeAspect="1" noTextEdit="1"/>
          </p:cNvSpPr>
          <p:nvPr>
            <p:ph type="sldImg"/>
          </p:nvPr>
        </p:nvSpPr>
        <p:spPr>
          <a:xfrm>
            <a:off x="992188" y="768350"/>
            <a:ext cx="5114925" cy="3836988"/>
          </a:xfrm>
          <a:ln/>
        </p:spPr>
      </p:sp>
      <p:sp>
        <p:nvSpPr>
          <p:cNvPr id="14233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電子タバコは液状の成分を専用のパイプで加熱してタバコのように吸うものです。</a:t>
            </a:r>
            <a:endParaRPr lang="en-US" altLang="ja-JP" dirty="0" smtClean="0"/>
          </a:p>
          <a:p>
            <a:r>
              <a:rPr lang="ja-JP" altLang="en-US" dirty="0" smtClean="0"/>
              <a:t>電子タバコは日本では規制されていないのでインターネットで自由に買うことができますが、</a:t>
            </a:r>
            <a:endParaRPr lang="en-US" altLang="ja-JP" dirty="0" smtClean="0"/>
          </a:p>
          <a:p>
            <a:r>
              <a:rPr lang="ja-JP" altLang="en-US" dirty="0" smtClean="0"/>
              <a:t>ニコチンが入っていないと宣伝されているものにニコチンがはいっていることがあります。</a:t>
            </a:r>
            <a:endParaRPr lang="en-US" altLang="ja-JP" dirty="0" smtClean="0"/>
          </a:p>
          <a:p>
            <a:endParaRPr lang="en-US" altLang="ja-JP" dirty="0" smtClean="0"/>
          </a:p>
          <a:p>
            <a:r>
              <a:rPr lang="ja-JP" altLang="en-US" dirty="0" smtClean="0"/>
              <a:t>またタバコ味の他にミント味やフルーツフレーバー、チョコ味などいろいろな種類があり</a:t>
            </a:r>
            <a:endParaRPr lang="en-US" altLang="ja-JP" dirty="0" smtClean="0"/>
          </a:p>
          <a:p>
            <a:r>
              <a:rPr lang="ja-JP" altLang="en-US" dirty="0" smtClean="0"/>
              <a:t>未成年者の使用が心配されています。</a:t>
            </a:r>
            <a:endParaRPr lang="en-US" altLang="ja-JP" dirty="0" smtClean="0"/>
          </a:p>
          <a:p>
            <a:endParaRPr lang="en-US" altLang="ja-JP" dirty="0" smtClean="0"/>
          </a:p>
          <a:p>
            <a:r>
              <a:rPr lang="ja-JP" altLang="en-US" dirty="0" smtClean="0"/>
              <a:t>規制がないからといって安全というわけではありませんので注意してください。</a:t>
            </a:r>
            <a:endParaRPr lang="en-US" altLang="ja-JP" dirty="0" smtClean="0"/>
          </a:p>
        </p:txBody>
      </p:sp>
      <p:sp>
        <p:nvSpPr>
          <p:cNvPr id="1423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300">
                <a:solidFill>
                  <a:schemeClr val="tx1"/>
                </a:solidFill>
                <a:latin typeface="Arial" charset="0"/>
                <a:ea typeface="ＭＳ Ｐ明朝" pitchFamily="18" charset="-128"/>
              </a:defRPr>
            </a:lvl1pPr>
            <a:lvl2pPr marL="804763" indent="-309524" eaLnBrk="0" hangingPunct="0">
              <a:spcBef>
                <a:spcPct val="30000"/>
              </a:spcBef>
              <a:defRPr kumimoji="1" sz="1300">
                <a:solidFill>
                  <a:schemeClr val="tx1"/>
                </a:solidFill>
                <a:latin typeface="Arial" charset="0"/>
                <a:ea typeface="ＭＳ Ｐ明朝" pitchFamily="18" charset="-128"/>
              </a:defRPr>
            </a:lvl2pPr>
            <a:lvl3pPr marL="1238098" indent="-247620" eaLnBrk="0" hangingPunct="0">
              <a:spcBef>
                <a:spcPct val="30000"/>
              </a:spcBef>
              <a:defRPr kumimoji="1" sz="1300">
                <a:solidFill>
                  <a:schemeClr val="tx1"/>
                </a:solidFill>
                <a:latin typeface="Arial" charset="0"/>
                <a:ea typeface="ＭＳ Ｐ明朝" pitchFamily="18" charset="-128"/>
              </a:defRPr>
            </a:lvl3pPr>
            <a:lvl4pPr marL="1733337" indent="-247620" eaLnBrk="0" hangingPunct="0">
              <a:spcBef>
                <a:spcPct val="30000"/>
              </a:spcBef>
              <a:defRPr kumimoji="1" sz="1300">
                <a:solidFill>
                  <a:schemeClr val="tx1"/>
                </a:solidFill>
                <a:latin typeface="Arial" charset="0"/>
                <a:ea typeface="ＭＳ Ｐ明朝" pitchFamily="18" charset="-128"/>
              </a:defRPr>
            </a:lvl4pPr>
            <a:lvl5pPr marL="2228576" indent="-247620" eaLnBrk="0" hangingPunct="0">
              <a:spcBef>
                <a:spcPct val="30000"/>
              </a:spcBef>
              <a:defRPr kumimoji="1" sz="1300">
                <a:solidFill>
                  <a:schemeClr val="tx1"/>
                </a:solidFill>
                <a:latin typeface="Arial" charset="0"/>
                <a:ea typeface="ＭＳ Ｐ明朝" pitchFamily="18" charset="-128"/>
              </a:defRPr>
            </a:lvl5pPr>
            <a:lvl6pPr marL="2723815" indent="-247620" eaLnBrk="0" fontAlgn="base" hangingPunct="0">
              <a:spcBef>
                <a:spcPct val="30000"/>
              </a:spcBef>
              <a:spcAft>
                <a:spcPct val="0"/>
              </a:spcAft>
              <a:defRPr kumimoji="1" sz="1300">
                <a:solidFill>
                  <a:schemeClr val="tx1"/>
                </a:solidFill>
                <a:latin typeface="Arial" charset="0"/>
                <a:ea typeface="ＭＳ Ｐ明朝" pitchFamily="18" charset="-128"/>
              </a:defRPr>
            </a:lvl6pPr>
            <a:lvl7pPr marL="3219054" indent="-247620" eaLnBrk="0" fontAlgn="base" hangingPunct="0">
              <a:spcBef>
                <a:spcPct val="30000"/>
              </a:spcBef>
              <a:spcAft>
                <a:spcPct val="0"/>
              </a:spcAft>
              <a:defRPr kumimoji="1" sz="1300">
                <a:solidFill>
                  <a:schemeClr val="tx1"/>
                </a:solidFill>
                <a:latin typeface="Arial" charset="0"/>
                <a:ea typeface="ＭＳ Ｐ明朝" pitchFamily="18" charset="-128"/>
              </a:defRPr>
            </a:lvl7pPr>
            <a:lvl8pPr marL="3714293" indent="-247620" eaLnBrk="0" fontAlgn="base" hangingPunct="0">
              <a:spcBef>
                <a:spcPct val="30000"/>
              </a:spcBef>
              <a:spcAft>
                <a:spcPct val="0"/>
              </a:spcAft>
              <a:defRPr kumimoji="1" sz="1300">
                <a:solidFill>
                  <a:schemeClr val="tx1"/>
                </a:solidFill>
                <a:latin typeface="Arial" charset="0"/>
                <a:ea typeface="ＭＳ Ｐ明朝" pitchFamily="18" charset="-128"/>
              </a:defRPr>
            </a:lvl8pPr>
            <a:lvl9pPr marL="4209532" indent="-247620"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4E1E6A06-8523-491B-925F-2F7F32D77E9E}" type="slidenum">
              <a:rPr lang="en-US" altLang="ja-JP" smtClean="0">
                <a:solidFill>
                  <a:prstClr val="black"/>
                </a:solidFill>
                <a:ea typeface="ＭＳ Ｐゴシック" pitchFamily="50" charset="-128"/>
              </a:rPr>
              <a:pPr eaLnBrk="1" hangingPunct="1">
                <a:spcBef>
                  <a:spcPct val="0"/>
                </a:spcBef>
              </a:pPr>
              <a:t>53</a:t>
            </a:fld>
            <a:endParaRPr lang="en-US" altLang="ja-JP" smtClean="0">
              <a:solidFill>
                <a:prstClr val="black"/>
              </a:solidFill>
              <a:ea typeface="ＭＳ Ｐゴシック" pitchFamily="50" charset="-128"/>
            </a:endParaRPr>
          </a:p>
        </p:txBody>
      </p:sp>
    </p:spTree>
    <p:extLst>
      <p:ext uri="{BB962C8B-B14F-4D97-AF65-F5344CB8AC3E}">
        <p14:creationId xmlns:p14="http://schemas.microsoft.com/office/powerpoint/2010/main" val="21481442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スライド イメージ プレースホルダー 1"/>
          <p:cNvSpPr>
            <a:spLocks noGrp="1" noRot="1" noChangeAspect="1" noTextEdit="1"/>
          </p:cNvSpPr>
          <p:nvPr>
            <p:ph type="sldImg"/>
          </p:nvPr>
        </p:nvSpPr>
        <p:spPr>
          <a:xfrm>
            <a:off x="992188" y="768350"/>
            <a:ext cx="5114925" cy="3836988"/>
          </a:xfrm>
          <a:ln/>
        </p:spPr>
      </p:sp>
      <p:sp>
        <p:nvSpPr>
          <p:cNvPr id="14131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Times New Roman" pitchFamily="18" charset="0"/>
              </a:rPr>
              <a:t>これはＥＵ（ヨーロッパ連合）のタバコパッケージです。</a:t>
            </a:r>
            <a:endParaRPr lang="en-US" altLang="ja-JP" smtClean="0">
              <a:latin typeface="Times New Roman" pitchFamily="18" charset="0"/>
            </a:endParaRPr>
          </a:p>
          <a:p>
            <a:r>
              <a:rPr lang="ja-JP" altLang="en-US" smtClean="0">
                <a:latin typeface="Times New Roman" pitchFamily="18" charset="0"/>
              </a:rPr>
              <a:t>法律でタバコのパッケージの決まった面積にこのような警告の写真を入れなければ</a:t>
            </a:r>
            <a:endParaRPr lang="en-US" altLang="ja-JP" smtClean="0">
              <a:latin typeface="Times New Roman" pitchFamily="18" charset="0"/>
            </a:endParaRPr>
          </a:p>
          <a:p>
            <a:r>
              <a:rPr lang="ja-JP" altLang="en-US" smtClean="0">
                <a:latin typeface="Times New Roman" pitchFamily="18" charset="0"/>
              </a:rPr>
              <a:t>いけないことになっています。</a:t>
            </a:r>
            <a:endParaRPr lang="en-US" altLang="ja-JP" smtClean="0">
              <a:latin typeface="Times New Roman" pitchFamily="18" charset="0"/>
            </a:endParaRPr>
          </a:p>
          <a:p>
            <a:r>
              <a:rPr lang="ja-JP" altLang="en-US" smtClean="0">
                <a:latin typeface="Times New Roman" pitchFamily="18" charset="0"/>
              </a:rPr>
              <a:t>左はタールで肺が真っ黒になっていますね。真ん中の写真では歯も歯茎も黒ずんで</a:t>
            </a:r>
            <a:endParaRPr lang="en-US" altLang="ja-JP" smtClean="0">
              <a:latin typeface="Times New Roman" pitchFamily="18" charset="0"/>
            </a:endParaRPr>
          </a:p>
          <a:p>
            <a:r>
              <a:rPr lang="ja-JP" altLang="en-US" smtClean="0">
                <a:latin typeface="Times New Roman" pitchFamily="18" charset="0"/>
              </a:rPr>
              <a:t>います。口臭も強くなるし口の中にがんができてしまうこともあります。</a:t>
            </a:r>
            <a:endParaRPr lang="en-US" altLang="ja-JP" smtClean="0">
              <a:latin typeface="Times New Roman" pitchFamily="18" charset="0"/>
            </a:endParaRPr>
          </a:p>
          <a:p>
            <a:r>
              <a:rPr lang="ja-JP" altLang="en-US" smtClean="0">
                <a:latin typeface="Times New Roman" pitchFamily="18" charset="0"/>
              </a:rPr>
              <a:t>右はタバコで皮膚の老化が進むことをしなびたリンゴで表しています。</a:t>
            </a:r>
            <a:endParaRPr lang="en-US" altLang="ja-JP" smtClean="0">
              <a:latin typeface="Times New Roman" pitchFamily="18" charset="0"/>
            </a:endParaRPr>
          </a:p>
          <a:p>
            <a:endParaRPr lang="en-US" altLang="ja-JP" smtClean="0">
              <a:latin typeface="Times New Roman" pitchFamily="18" charset="0"/>
            </a:endParaRPr>
          </a:p>
          <a:p>
            <a:r>
              <a:rPr lang="ja-JP" altLang="en-US" smtClean="0">
                <a:latin typeface="Times New Roman" pitchFamily="18" charset="0"/>
              </a:rPr>
              <a:t>（クリック）</a:t>
            </a:r>
            <a:endParaRPr lang="en-US" altLang="ja-JP" smtClean="0">
              <a:latin typeface="Times New Roman" pitchFamily="18" charset="0"/>
            </a:endParaRPr>
          </a:p>
          <a:p>
            <a:endParaRPr lang="en-US" altLang="ja-JP" smtClean="0">
              <a:latin typeface="Times New Roman" pitchFamily="18" charset="0"/>
            </a:endParaRPr>
          </a:p>
          <a:p>
            <a:r>
              <a:rPr lang="ja-JP" altLang="en-US" smtClean="0">
                <a:latin typeface="Times New Roman" pitchFamily="18" charset="0"/>
              </a:rPr>
              <a:t>一方日本のパッケージはこんな感じですね。</a:t>
            </a:r>
            <a:endParaRPr lang="en-US" altLang="ja-JP" smtClean="0">
              <a:latin typeface="Times New Roman" pitchFamily="18" charset="0"/>
            </a:endParaRPr>
          </a:p>
          <a:p>
            <a:r>
              <a:rPr lang="ja-JP" altLang="en-US" smtClean="0">
                <a:latin typeface="Times New Roman" pitchFamily="18" charset="0"/>
              </a:rPr>
              <a:t>下の方に文章で警告が入っていますが、そんなに体に悪い物とは思えないのでは</a:t>
            </a:r>
            <a:endParaRPr lang="en-US" altLang="ja-JP" smtClean="0">
              <a:latin typeface="Times New Roman" pitchFamily="18" charset="0"/>
            </a:endParaRPr>
          </a:p>
          <a:p>
            <a:r>
              <a:rPr lang="ja-JP" altLang="en-US" smtClean="0">
                <a:latin typeface="Times New Roman" pitchFamily="18" charset="0"/>
              </a:rPr>
              <a:t>ないでしょうか。</a:t>
            </a:r>
            <a:endParaRPr lang="en-US" altLang="ja-JP" smtClean="0">
              <a:latin typeface="Times New Roman" pitchFamily="18" charset="0"/>
            </a:endParaRPr>
          </a:p>
          <a:p>
            <a:r>
              <a:rPr lang="ja-JP" altLang="en-US" smtClean="0">
                <a:latin typeface="Times New Roman" pitchFamily="18" charset="0"/>
              </a:rPr>
              <a:t>特にこのパッケージは若い女性をターゲットにしたものですね。</a:t>
            </a:r>
            <a:endParaRPr lang="en-US" altLang="ja-JP" smtClean="0">
              <a:latin typeface="Times New Roman" pitchFamily="18" charset="0"/>
            </a:endParaRPr>
          </a:p>
          <a:p>
            <a:endParaRPr lang="en-US" altLang="ja-JP" smtClean="0">
              <a:latin typeface="Times New Roman" pitchFamily="18" charset="0"/>
            </a:endParaRPr>
          </a:p>
          <a:p>
            <a:r>
              <a:rPr lang="ja-JP" altLang="en-US" smtClean="0">
                <a:latin typeface="Times New Roman" pitchFamily="18" charset="0"/>
              </a:rPr>
              <a:t>（なぜこのようなことが許されるのでしょうか？ここで前のクイズの税金を思い出して</a:t>
            </a:r>
            <a:endParaRPr lang="en-US" altLang="ja-JP" smtClean="0">
              <a:latin typeface="Times New Roman" pitchFamily="18" charset="0"/>
            </a:endParaRPr>
          </a:p>
          <a:p>
            <a:r>
              <a:rPr lang="ja-JP" altLang="en-US" smtClean="0">
                <a:latin typeface="Times New Roman" pitchFamily="18" charset="0"/>
              </a:rPr>
              <a:t>ください。タバコの売り上げは国の収入になっているのです。）</a:t>
            </a:r>
          </a:p>
        </p:txBody>
      </p:sp>
      <p:sp>
        <p:nvSpPr>
          <p:cNvPr id="14131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803275" indent="-307975" defTabSz="990600">
              <a:spcBef>
                <a:spcPct val="30000"/>
              </a:spcBef>
              <a:defRPr kumimoji="1" sz="1200">
                <a:solidFill>
                  <a:schemeClr val="tx1"/>
                </a:solidFill>
                <a:latin typeface="Times New Roman" pitchFamily="18" charset="0"/>
                <a:ea typeface="ＭＳ Ｐ明朝" pitchFamily="18" charset="-128"/>
              </a:defRPr>
            </a:lvl2pPr>
            <a:lvl3pPr marL="1236663" indent="-246063" defTabSz="990600">
              <a:spcBef>
                <a:spcPct val="30000"/>
              </a:spcBef>
              <a:defRPr kumimoji="1" sz="1200">
                <a:solidFill>
                  <a:schemeClr val="tx1"/>
                </a:solidFill>
                <a:latin typeface="Times New Roman" pitchFamily="18" charset="0"/>
                <a:ea typeface="ＭＳ Ｐ明朝" pitchFamily="18" charset="-128"/>
              </a:defRPr>
            </a:lvl3pPr>
            <a:lvl4pPr marL="1731963" indent="-246063" defTabSz="990600">
              <a:spcBef>
                <a:spcPct val="30000"/>
              </a:spcBef>
              <a:defRPr kumimoji="1" sz="1200">
                <a:solidFill>
                  <a:schemeClr val="tx1"/>
                </a:solidFill>
                <a:latin typeface="Times New Roman" pitchFamily="18" charset="0"/>
                <a:ea typeface="ＭＳ Ｐ明朝" pitchFamily="18" charset="-128"/>
              </a:defRPr>
            </a:lvl4pPr>
            <a:lvl5pPr marL="2227263" indent="-246063" defTabSz="990600">
              <a:spcBef>
                <a:spcPct val="30000"/>
              </a:spcBef>
              <a:defRPr kumimoji="1" sz="1200">
                <a:solidFill>
                  <a:schemeClr val="tx1"/>
                </a:solidFill>
                <a:latin typeface="Times New Roman" pitchFamily="18" charset="0"/>
                <a:ea typeface="ＭＳ Ｐ明朝" pitchFamily="18" charset="-128"/>
              </a:defRPr>
            </a:lvl5pPr>
            <a:lvl6pPr marL="26844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31416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5988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4056063" indent="-246063"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57AA6AA1-980E-4703-A18D-03DF43DD7D16}" type="slidenum">
              <a:rPr lang="en-US" altLang="ja-JP" sz="1300" smtClean="0">
                <a:latin typeface="Arial" pitchFamily="34" charset="0"/>
                <a:ea typeface="ＭＳ Ｐゴシック" pitchFamily="50" charset="-128"/>
              </a:rPr>
              <a:pPr>
                <a:spcBef>
                  <a:spcPct val="0"/>
                </a:spcBef>
              </a:pPr>
              <a:t>54</a:t>
            </a:fld>
            <a:endParaRPr lang="en-US" altLang="ja-JP" sz="1300" smtClean="0">
              <a:latin typeface="Arial" pitchFamily="34" charset="0"/>
              <a:ea typeface="ＭＳ Ｐゴシック" pitchFamily="50" charset="-128"/>
            </a:endParaRPr>
          </a:p>
        </p:txBody>
      </p:sp>
    </p:spTree>
    <p:extLst>
      <p:ext uri="{BB962C8B-B14F-4D97-AF65-F5344CB8AC3E}">
        <p14:creationId xmlns:p14="http://schemas.microsoft.com/office/powerpoint/2010/main" val="1560645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54" tIns="47377" rIns="94754" bIns="47377" anchor="b"/>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297DE1FE-9961-439C-AFDA-E4B6D3C41AED}" type="slidenum">
              <a:rPr lang="en-US" altLang="ja-JP">
                <a:ea typeface="ＭＳ Ｐゴシック" pitchFamily="50" charset="-128"/>
              </a:rPr>
              <a:pPr algn="r" eaLnBrk="1" hangingPunct="1">
                <a:spcBef>
                  <a:spcPct val="0"/>
                </a:spcBef>
              </a:pPr>
              <a:t>5</a:t>
            </a:fld>
            <a:endParaRPr lang="en-US" altLang="ja-JP">
              <a:ea typeface="ＭＳ Ｐゴシック" pitchFamily="50" charset="-128"/>
            </a:endParaRPr>
          </a:p>
        </p:txBody>
      </p:sp>
      <p:sp>
        <p:nvSpPr>
          <p:cNvPr id="102403" name="Rectangle 2"/>
          <p:cNvSpPr>
            <a:spLocks noGrp="1" noRot="1" noChangeAspect="1" noChangeArrowheads="1" noTextEdit="1"/>
          </p:cNvSpPr>
          <p:nvPr>
            <p:ph type="sldImg"/>
          </p:nvPr>
        </p:nvSpPr>
        <p:spPr>
          <a:xfrm>
            <a:off x="992188" y="766763"/>
            <a:ext cx="5116512" cy="3836987"/>
          </a:xfrm>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b="1" dirty="0" smtClean="0">
              <a:latin typeface="Times New Roman" pitchFamily="18" charset="0"/>
            </a:endParaRPr>
          </a:p>
        </p:txBody>
      </p:sp>
    </p:spTree>
    <p:extLst>
      <p:ext uri="{BB962C8B-B14F-4D97-AF65-F5344CB8AC3E}">
        <p14:creationId xmlns:p14="http://schemas.microsoft.com/office/powerpoint/2010/main" val="35837455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スライド イメージ プレースホルダ 1"/>
          <p:cNvSpPr>
            <a:spLocks noGrp="1" noRot="1" noChangeAspect="1" noTextEdit="1"/>
          </p:cNvSpPr>
          <p:nvPr>
            <p:ph type="sldImg"/>
          </p:nvPr>
        </p:nvSpPr>
        <p:spPr>
          <a:xfrm>
            <a:off x="992188" y="768350"/>
            <a:ext cx="5114925" cy="3836988"/>
          </a:xfrm>
          <a:ln/>
        </p:spPr>
      </p:sp>
      <p:sp>
        <p:nvSpPr>
          <p:cNvPr id="14233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smtClean="0">
              <a:latin typeface="Times New Roman" pitchFamily="18" charset="0"/>
            </a:endParaRPr>
          </a:p>
        </p:txBody>
      </p:sp>
      <p:sp>
        <p:nvSpPr>
          <p:cNvPr id="1423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742950" indent="-285750" defTabSz="990600">
              <a:spcBef>
                <a:spcPct val="30000"/>
              </a:spcBef>
              <a:defRPr kumimoji="1" sz="1200">
                <a:solidFill>
                  <a:schemeClr val="tx1"/>
                </a:solidFill>
                <a:latin typeface="Times New Roman" pitchFamily="18" charset="0"/>
                <a:ea typeface="ＭＳ Ｐ明朝" pitchFamily="18" charset="-128"/>
              </a:defRPr>
            </a:lvl2pPr>
            <a:lvl3pPr marL="1143000" indent="-228600" defTabSz="990600">
              <a:spcBef>
                <a:spcPct val="30000"/>
              </a:spcBef>
              <a:defRPr kumimoji="1" sz="1200">
                <a:solidFill>
                  <a:schemeClr val="tx1"/>
                </a:solidFill>
                <a:latin typeface="Times New Roman" pitchFamily="18" charset="0"/>
                <a:ea typeface="ＭＳ Ｐ明朝" pitchFamily="18" charset="-128"/>
              </a:defRPr>
            </a:lvl3pPr>
            <a:lvl4pPr marL="1600200" indent="-228600" defTabSz="990600">
              <a:spcBef>
                <a:spcPct val="30000"/>
              </a:spcBef>
              <a:defRPr kumimoji="1" sz="1200">
                <a:solidFill>
                  <a:schemeClr val="tx1"/>
                </a:solidFill>
                <a:latin typeface="Times New Roman" pitchFamily="18" charset="0"/>
                <a:ea typeface="ＭＳ Ｐ明朝" pitchFamily="18" charset="-128"/>
              </a:defRPr>
            </a:lvl4pPr>
            <a:lvl5pPr marL="2057400" indent="-228600" defTabSz="990600">
              <a:spcBef>
                <a:spcPct val="30000"/>
              </a:spcBef>
              <a:defRPr kumimoji="1" sz="1200">
                <a:solidFill>
                  <a:schemeClr val="tx1"/>
                </a:solidFill>
                <a:latin typeface="Times New Roman" pitchFamily="18" charset="0"/>
                <a:ea typeface="ＭＳ Ｐ明朝"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736A04AC-DF0E-447E-BC9C-D1D24720DB7E}" type="slidenum">
              <a:rPr lang="ja-JP" altLang="en-US" sz="1300" smtClean="0">
                <a:solidFill>
                  <a:srgbClr val="000000"/>
                </a:solidFill>
                <a:ea typeface="ＭＳ Ｐゴシック" pitchFamily="50" charset="-128"/>
              </a:rPr>
              <a:pPr>
                <a:spcBef>
                  <a:spcPct val="0"/>
                </a:spcBef>
              </a:pPr>
              <a:t>55</a:t>
            </a:fld>
            <a:endParaRPr lang="ja-JP" altLang="en-US" sz="1300" smtClean="0">
              <a:solidFill>
                <a:srgbClr val="000000"/>
              </a:solidFill>
              <a:ea typeface="ＭＳ Ｐゴシック" pitchFamily="50" charset="-128"/>
            </a:endParaRPr>
          </a:p>
        </p:txBody>
      </p:sp>
    </p:spTree>
    <p:extLst>
      <p:ext uri="{BB962C8B-B14F-4D97-AF65-F5344CB8AC3E}">
        <p14:creationId xmlns:p14="http://schemas.microsoft.com/office/powerpoint/2010/main" val="6365783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スライド イメージ プレースホルダ 1"/>
          <p:cNvSpPr>
            <a:spLocks noGrp="1" noRot="1" noChangeAspect="1" noTextEdit="1"/>
          </p:cNvSpPr>
          <p:nvPr>
            <p:ph type="sldImg"/>
          </p:nvPr>
        </p:nvSpPr>
        <p:spPr>
          <a:xfrm>
            <a:off x="992188" y="768350"/>
            <a:ext cx="5114925" cy="3836988"/>
          </a:xfrm>
          <a:ln/>
        </p:spPr>
      </p:sp>
      <p:sp>
        <p:nvSpPr>
          <p:cNvPr id="14336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ja-JP" altLang="en-US" dirty="0" smtClean="0">
                <a:latin typeface="Times New Roman" pitchFamily="18" charset="0"/>
              </a:rPr>
              <a:t>このスライドはタバコを止められない薬剤師さんが書きました</a:t>
            </a:r>
          </a:p>
        </p:txBody>
      </p:sp>
      <p:sp>
        <p:nvSpPr>
          <p:cNvPr id="14336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742950" indent="-285750" defTabSz="990600">
              <a:spcBef>
                <a:spcPct val="30000"/>
              </a:spcBef>
              <a:defRPr kumimoji="1" sz="1200">
                <a:solidFill>
                  <a:schemeClr val="tx1"/>
                </a:solidFill>
                <a:latin typeface="Times New Roman" pitchFamily="18" charset="0"/>
                <a:ea typeface="ＭＳ Ｐ明朝" pitchFamily="18" charset="-128"/>
              </a:defRPr>
            </a:lvl2pPr>
            <a:lvl3pPr marL="1143000" indent="-228600" defTabSz="990600">
              <a:spcBef>
                <a:spcPct val="30000"/>
              </a:spcBef>
              <a:defRPr kumimoji="1" sz="1200">
                <a:solidFill>
                  <a:schemeClr val="tx1"/>
                </a:solidFill>
                <a:latin typeface="Times New Roman" pitchFamily="18" charset="0"/>
                <a:ea typeface="ＭＳ Ｐ明朝" pitchFamily="18" charset="-128"/>
              </a:defRPr>
            </a:lvl3pPr>
            <a:lvl4pPr marL="1600200" indent="-228600" defTabSz="990600">
              <a:spcBef>
                <a:spcPct val="30000"/>
              </a:spcBef>
              <a:defRPr kumimoji="1" sz="1200">
                <a:solidFill>
                  <a:schemeClr val="tx1"/>
                </a:solidFill>
                <a:latin typeface="Times New Roman" pitchFamily="18" charset="0"/>
                <a:ea typeface="ＭＳ Ｐ明朝" pitchFamily="18" charset="-128"/>
              </a:defRPr>
            </a:lvl4pPr>
            <a:lvl5pPr marL="2057400" indent="-228600" defTabSz="990600">
              <a:spcBef>
                <a:spcPct val="30000"/>
              </a:spcBef>
              <a:defRPr kumimoji="1" sz="1200">
                <a:solidFill>
                  <a:schemeClr val="tx1"/>
                </a:solidFill>
                <a:latin typeface="Times New Roman" pitchFamily="18" charset="0"/>
                <a:ea typeface="ＭＳ Ｐ明朝"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180163DC-015A-44A0-9FEF-2DBFE492048E}" type="slidenum">
              <a:rPr lang="ja-JP" altLang="en-US" sz="1300" smtClean="0">
                <a:solidFill>
                  <a:srgbClr val="000000"/>
                </a:solidFill>
                <a:ea typeface="ＭＳ Ｐゴシック" pitchFamily="50" charset="-128"/>
              </a:rPr>
              <a:pPr>
                <a:spcBef>
                  <a:spcPct val="0"/>
                </a:spcBef>
              </a:pPr>
              <a:t>56</a:t>
            </a:fld>
            <a:endParaRPr lang="ja-JP" altLang="en-US" sz="1300" smtClean="0">
              <a:solidFill>
                <a:srgbClr val="000000"/>
              </a:solidFill>
              <a:ea typeface="ＭＳ Ｐゴシック" pitchFamily="50" charset="-128"/>
            </a:endParaRPr>
          </a:p>
        </p:txBody>
      </p:sp>
    </p:spTree>
    <p:extLst>
      <p:ext uri="{BB962C8B-B14F-4D97-AF65-F5344CB8AC3E}">
        <p14:creationId xmlns:p14="http://schemas.microsoft.com/office/powerpoint/2010/main" val="38628109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zh-TW" altLang="en-US" dirty="0" smtClean="0"/>
              <a:t>未成年者飲酒禁止法</a:t>
            </a:r>
            <a:r>
              <a:rPr kumimoji="1" lang="ja-JP" altLang="en-US" dirty="0" smtClean="0"/>
              <a:t>により未成年者にお酒を飲ませた大人も罰せられます。</a:t>
            </a:r>
            <a:endParaRPr kumimoji="1" lang="en-US" altLang="ja-JP" dirty="0" smtClean="0"/>
          </a:p>
          <a:p>
            <a:r>
              <a:rPr kumimoji="1" lang="ja-JP" altLang="en-US" dirty="0" smtClean="0"/>
              <a:t>例えば未成年者にお</a:t>
            </a:r>
            <a:r>
              <a:rPr lang="ja-JP" altLang="ja-JP" dirty="0" smtClean="0"/>
              <a:t>酒を販売</a:t>
            </a:r>
            <a:r>
              <a:rPr lang="ja-JP" altLang="en-US" dirty="0" smtClean="0"/>
              <a:t>したり飲ませたりすると</a:t>
            </a:r>
            <a:r>
              <a:rPr lang="ja-JP" altLang="ja-JP" dirty="0" smtClean="0"/>
              <a:t>、50万円以下の</a:t>
            </a:r>
            <a:r>
              <a:rPr lang="ja-JP" altLang="en-US" dirty="0" smtClean="0"/>
              <a:t>罰金が科されます。</a:t>
            </a:r>
            <a:endParaRPr lang="en-US" altLang="ja-JP" dirty="0" smtClean="0"/>
          </a:p>
          <a:p>
            <a:r>
              <a:rPr lang="ja-JP" altLang="en-US" dirty="0" smtClean="0"/>
              <a:t>なぜ未成年者に飲酒が禁止されているのかというと、未成年者がお酒を飲むと神経細胞の破壊が早まってしまうからです。</a:t>
            </a:r>
            <a:endParaRPr lang="en-US" altLang="ja-JP" dirty="0" smtClean="0"/>
          </a:p>
          <a:p>
            <a:r>
              <a:rPr lang="ja-JP" altLang="en-US" dirty="0" smtClean="0"/>
              <a:t>酔っ払うといい加減なことを言う大人もいますので、きっぱり断りましょう。</a:t>
            </a:r>
            <a:endParaRPr lang="en-US" altLang="ja-JP" dirty="0" smtClean="0"/>
          </a:p>
          <a:p>
            <a:endParaRPr lang="en-US" altLang="ja-JP" dirty="0" smtClean="0"/>
          </a:p>
        </p:txBody>
      </p:sp>
      <p:sp>
        <p:nvSpPr>
          <p:cNvPr id="4" name="スライド番号プレースホルダー 3"/>
          <p:cNvSpPr>
            <a:spLocks noGrp="1"/>
          </p:cNvSpPr>
          <p:nvPr>
            <p:ph type="sldNum" sz="quarter" idx="10"/>
          </p:nvPr>
        </p:nvSpPr>
        <p:spPr/>
        <p:txBody>
          <a:bodyPr/>
          <a:lstStyle/>
          <a:p>
            <a:pPr>
              <a:defRPr/>
            </a:pPr>
            <a:fld id="{4D9BA7E6-61BE-4C17-8B67-2790789066A1}" type="slidenum">
              <a:rPr lang="en-US" altLang="ja-JP" smtClean="0">
                <a:solidFill>
                  <a:prstClr val="black"/>
                </a:solidFill>
              </a:rPr>
              <a:pPr>
                <a:defRPr/>
              </a:pPr>
              <a:t>58</a:t>
            </a:fld>
            <a:endParaRPr lang="en-US" altLang="ja-JP">
              <a:solidFill>
                <a:prstClr val="black"/>
              </a:solidFill>
            </a:endParaRPr>
          </a:p>
        </p:txBody>
      </p:sp>
    </p:spTree>
    <p:extLst>
      <p:ext uri="{BB962C8B-B14F-4D97-AF65-F5344CB8AC3E}">
        <p14:creationId xmlns:p14="http://schemas.microsoft.com/office/powerpoint/2010/main" val="28485984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smtClean="0"/>
              <a:t>まぎらわしいデザインがありますね。</a:t>
            </a:r>
          </a:p>
          <a:p>
            <a:r>
              <a:rPr kumimoji="1" lang="ja-JP" altLang="en-US" dirty="0" smtClean="0"/>
              <a:t>でもみなさんが間違えて買ってしまうことはないと思います。</a:t>
            </a:r>
          </a:p>
          <a:p>
            <a:r>
              <a:rPr kumimoji="1" lang="ja-JP" altLang="en-US" dirty="0" smtClean="0"/>
              <a:t>ところがキャンプやお祭りなどでクーラーボックスにまとめて入っていたり、大人が間違えて渡してしまったりしたらどうですか？</a:t>
            </a:r>
          </a:p>
          <a:p>
            <a:r>
              <a:rPr kumimoji="1" lang="ja-JP" altLang="en-US" dirty="0" smtClean="0"/>
              <a:t>実際に間違えて飲んでしまう事故がかなりありますので注意してください。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D9BA7E6-61BE-4C17-8B67-2790789066A1}" type="slidenum">
              <a:rPr lang="en-US" altLang="ja-JP" smtClean="0">
                <a:solidFill>
                  <a:prstClr val="black"/>
                </a:solidFill>
              </a:rPr>
              <a:pPr>
                <a:defRPr/>
              </a:pPr>
              <a:t>59</a:t>
            </a:fld>
            <a:endParaRPr lang="en-US" altLang="ja-JP">
              <a:solidFill>
                <a:prstClr val="black"/>
              </a:solidFill>
            </a:endParaRPr>
          </a:p>
        </p:txBody>
      </p:sp>
    </p:spTree>
    <p:extLst>
      <p:ext uri="{BB962C8B-B14F-4D97-AF65-F5344CB8AC3E}">
        <p14:creationId xmlns:p14="http://schemas.microsoft.com/office/powerpoint/2010/main" val="33761282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lang="ja-JP" altLang="en-US" dirty="0" smtClean="0"/>
              <a:t>アルコールは、脳の中枢神経のはたらきを抑えます。</a:t>
            </a:r>
          </a:p>
          <a:p>
            <a:r>
              <a:rPr lang="ja-JP" altLang="en-US" dirty="0" smtClean="0"/>
              <a:t>まず理性をつかさどる大脳皮質がマヒし、判断力が鈍り、声が大きくなったりします。</a:t>
            </a:r>
          </a:p>
          <a:p>
            <a:r>
              <a:rPr lang="ja-JP" altLang="en-US" dirty="0" smtClean="0"/>
              <a:t>さらに飲み続けると、運動をつかさどる部分がマヒし千鳥足になります。</a:t>
            </a:r>
          </a:p>
          <a:p>
            <a:r>
              <a:rPr lang="ja-JP" altLang="en-US" dirty="0" smtClean="0"/>
              <a:t>さらに飲むと記憶をつかさどる部分などもマヒしはじめ、意識がはっきりしなくなり、吐いてしまったりします。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D9BA7E6-61BE-4C17-8B67-2790789066A1}" type="slidenum">
              <a:rPr lang="en-US" altLang="ja-JP" smtClean="0">
                <a:solidFill>
                  <a:prstClr val="black"/>
                </a:solidFill>
              </a:rPr>
              <a:pPr>
                <a:defRPr/>
              </a:pPr>
              <a:t>60</a:t>
            </a:fld>
            <a:endParaRPr lang="en-US" altLang="ja-JP">
              <a:solidFill>
                <a:prstClr val="black"/>
              </a:solidFill>
            </a:endParaRPr>
          </a:p>
        </p:txBody>
      </p:sp>
    </p:spTree>
    <p:extLst>
      <p:ext uri="{BB962C8B-B14F-4D97-AF65-F5344CB8AC3E}">
        <p14:creationId xmlns:p14="http://schemas.microsoft.com/office/powerpoint/2010/main" val="1458184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lang="ja-JP" altLang="en-US" dirty="0" smtClean="0"/>
              <a:t>お酒を飲みすぎると脳がマヒすると話しましたが、呼吸をつかさどる延髄にまでマヒがひろがると、</a:t>
            </a:r>
            <a:endParaRPr lang="en-US" altLang="ja-JP" dirty="0" smtClean="0"/>
          </a:p>
          <a:p>
            <a:r>
              <a:rPr lang="ja-JP" altLang="en-US" dirty="0" smtClean="0"/>
              <a:t>最悪の場合、死にいたります。</a:t>
            </a:r>
            <a:endParaRPr lang="en-US" altLang="ja-JP" dirty="0" smtClean="0"/>
          </a:p>
          <a:p>
            <a:r>
              <a:rPr lang="ja-JP" altLang="en-US" dirty="0" smtClean="0"/>
              <a:t>毎年ニュースになりますが、一気飲みで亡くなる大学生がいますね。</a:t>
            </a:r>
            <a:endParaRPr lang="en-US" altLang="ja-JP" dirty="0" smtClean="0"/>
          </a:p>
          <a:p>
            <a:r>
              <a:rPr lang="ja-JP" altLang="en-US" dirty="0" smtClean="0"/>
              <a:t>たった一度の飲みすぎで死んでしまうこともあるのです。</a:t>
            </a:r>
            <a:endParaRPr lang="en-US" altLang="ja-JP" dirty="0" smtClean="0"/>
          </a:p>
          <a:p>
            <a:endParaRPr lang="en-US" altLang="ja-JP" dirty="0" smtClean="0"/>
          </a:p>
        </p:txBody>
      </p:sp>
      <p:sp>
        <p:nvSpPr>
          <p:cNvPr id="4" name="スライド番号プレースホルダー 3"/>
          <p:cNvSpPr>
            <a:spLocks noGrp="1"/>
          </p:cNvSpPr>
          <p:nvPr>
            <p:ph type="sldNum" sz="quarter" idx="10"/>
          </p:nvPr>
        </p:nvSpPr>
        <p:spPr/>
        <p:txBody>
          <a:bodyPr/>
          <a:lstStyle/>
          <a:p>
            <a:pPr>
              <a:defRPr/>
            </a:pPr>
            <a:fld id="{4D9BA7E6-61BE-4C17-8B67-2790789066A1}" type="slidenum">
              <a:rPr lang="en-US" altLang="ja-JP" smtClean="0">
                <a:solidFill>
                  <a:prstClr val="black"/>
                </a:solidFill>
              </a:rPr>
              <a:pPr>
                <a:defRPr/>
              </a:pPr>
              <a:t>61</a:t>
            </a:fld>
            <a:endParaRPr lang="en-US" altLang="ja-JP">
              <a:solidFill>
                <a:prstClr val="black"/>
              </a:solidFill>
            </a:endParaRPr>
          </a:p>
        </p:txBody>
      </p:sp>
    </p:spTree>
    <p:extLst>
      <p:ext uri="{BB962C8B-B14F-4D97-AF65-F5344CB8AC3E}">
        <p14:creationId xmlns:p14="http://schemas.microsoft.com/office/powerpoint/2010/main" val="8647703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smtClean="0"/>
              <a:t>アルコールは体の中で分解され、アセトアルデヒドという物質になります。</a:t>
            </a:r>
            <a:endParaRPr kumimoji="1" lang="en-US" altLang="ja-JP" dirty="0" smtClean="0"/>
          </a:p>
          <a:p>
            <a:r>
              <a:rPr kumimoji="1" lang="ja-JP" altLang="en-US" dirty="0" smtClean="0"/>
              <a:t>このアセトアルデヒドがいろいろな悪さをするのですが、特に日本人ではアセトアルデヒドを</a:t>
            </a:r>
          </a:p>
          <a:p>
            <a:r>
              <a:rPr kumimoji="1" lang="ja-JP" altLang="en-US" dirty="0" smtClean="0"/>
              <a:t>分解する能力のない人が多いのです。</a:t>
            </a:r>
          </a:p>
          <a:p>
            <a:r>
              <a:rPr lang="ja-JP" altLang="en-US" dirty="0" smtClean="0"/>
              <a:t>鍛えれば飲めるようになるとか、根性があれば</a:t>
            </a:r>
            <a:r>
              <a:rPr lang="ja-JP" altLang="en-US" dirty="0" err="1" smtClean="0"/>
              <a:t>飲めるなどどいう</a:t>
            </a:r>
            <a:r>
              <a:rPr lang="ja-JP" altLang="en-US" dirty="0" smtClean="0"/>
              <a:t>人がいますが、それは間違いです。</a:t>
            </a:r>
            <a:endParaRPr lang="en-US" altLang="ja-JP" dirty="0" smtClean="0"/>
          </a:p>
          <a:p>
            <a:r>
              <a:rPr lang="ja-JP" altLang="en-US" dirty="0" smtClean="0"/>
              <a:t>飲めない人には１滴も飲めないということも知っておいてください。</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D9BA7E6-61BE-4C17-8B67-2790789066A1}" type="slidenum">
              <a:rPr lang="en-US" altLang="ja-JP" smtClean="0">
                <a:solidFill>
                  <a:prstClr val="black"/>
                </a:solidFill>
              </a:rPr>
              <a:pPr>
                <a:defRPr/>
              </a:pPr>
              <a:t>62</a:t>
            </a:fld>
            <a:endParaRPr lang="en-US" altLang="ja-JP">
              <a:solidFill>
                <a:prstClr val="black"/>
              </a:solidFill>
            </a:endParaRPr>
          </a:p>
        </p:txBody>
      </p:sp>
    </p:spTree>
    <p:extLst>
      <p:ext uri="{BB962C8B-B14F-4D97-AF65-F5344CB8AC3E}">
        <p14:creationId xmlns:p14="http://schemas.microsoft.com/office/powerpoint/2010/main" val="36004493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スライド イメージ プレースホルダ 1"/>
          <p:cNvSpPr>
            <a:spLocks noGrp="1" noRot="1" noChangeAspect="1" noTextEdit="1"/>
          </p:cNvSpPr>
          <p:nvPr>
            <p:ph type="sldImg"/>
          </p:nvPr>
        </p:nvSpPr>
        <p:spPr>
          <a:xfrm>
            <a:off x="992188" y="768350"/>
            <a:ext cx="5114925" cy="3836988"/>
          </a:xfrm>
          <a:ln/>
        </p:spPr>
      </p:sp>
      <p:sp>
        <p:nvSpPr>
          <p:cNvPr id="14745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latin typeface="Times New Roman" pitchFamily="18" charset="0"/>
            </a:endParaRPr>
          </a:p>
        </p:txBody>
      </p:sp>
      <p:sp>
        <p:nvSpPr>
          <p:cNvPr id="14746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742950" indent="-285750" defTabSz="990600">
              <a:spcBef>
                <a:spcPct val="30000"/>
              </a:spcBef>
              <a:defRPr kumimoji="1" sz="1200">
                <a:solidFill>
                  <a:schemeClr val="tx1"/>
                </a:solidFill>
                <a:latin typeface="Times New Roman" pitchFamily="18" charset="0"/>
                <a:ea typeface="ＭＳ Ｐ明朝" pitchFamily="18" charset="-128"/>
              </a:defRPr>
            </a:lvl2pPr>
            <a:lvl3pPr marL="1143000" indent="-228600" defTabSz="990600">
              <a:spcBef>
                <a:spcPct val="30000"/>
              </a:spcBef>
              <a:defRPr kumimoji="1" sz="1200">
                <a:solidFill>
                  <a:schemeClr val="tx1"/>
                </a:solidFill>
                <a:latin typeface="Times New Roman" pitchFamily="18" charset="0"/>
                <a:ea typeface="ＭＳ Ｐ明朝" pitchFamily="18" charset="-128"/>
              </a:defRPr>
            </a:lvl3pPr>
            <a:lvl4pPr marL="1600200" indent="-228600" defTabSz="990600">
              <a:spcBef>
                <a:spcPct val="30000"/>
              </a:spcBef>
              <a:defRPr kumimoji="1" sz="1200">
                <a:solidFill>
                  <a:schemeClr val="tx1"/>
                </a:solidFill>
                <a:latin typeface="Times New Roman" pitchFamily="18" charset="0"/>
                <a:ea typeface="ＭＳ Ｐ明朝" pitchFamily="18" charset="-128"/>
              </a:defRPr>
            </a:lvl4pPr>
            <a:lvl5pPr marL="2057400" indent="-228600" defTabSz="990600">
              <a:spcBef>
                <a:spcPct val="30000"/>
              </a:spcBef>
              <a:defRPr kumimoji="1" sz="1200">
                <a:solidFill>
                  <a:schemeClr val="tx1"/>
                </a:solidFill>
                <a:latin typeface="Times New Roman" pitchFamily="18" charset="0"/>
                <a:ea typeface="ＭＳ Ｐ明朝"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BDF240AF-8C5E-442D-900C-12EF112E3E90}" type="slidenum">
              <a:rPr lang="en-US" altLang="ja-JP" sz="1300" smtClean="0">
                <a:ea typeface="ＭＳ Ｐゴシック" pitchFamily="50" charset="-128"/>
              </a:rPr>
              <a:pPr>
                <a:spcBef>
                  <a:spcPct val="0"/>
                </a:spcBef>
              </a:pPr>
              <a:t>63</a:t>
            </a:fld>
            <a:endParaRPr lang="en-US" altLang="ja-JP" sz="1300" smtClean="0">
              <a:ea typeface="ＭＳ Ｐゴシック" pitchFamily="50" charset="-128"/>
            </a:endParaRPr>
          </a:p>
        </p:txBody>
      </p:sp>
    </p:spTree>
    <p:extLst>
      <p:ext uri="{BB962C8B-B14F-4D97-AF65-F5344CB8AC3E}">
        <p14:creationId xmlns:p14="http://schemas.microsoft.com/office/powerpoint/2010/main" val="37745403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 1"/>
          <p:cNvSpPr>
            <a:spLocks noGrp="1" noRot="1" noChangeAspect="1" noTextEdit="1"/>
          </p:cNvSpPr>
          <p:nvPr>
            <p:ph type="sldImg"/>
          </p:nvPr>
        </p:nvSpPr>
        <p:spPr>
          <a:xfrm>
            <a:off x="992188" y="768350"/>
            <a:ext cx="5114925" cy="3836988"/>
          </a:xfrm>
          <a:ln/>
        </p:spPr>
      </p:sp>
      <p:sp>
        <p:nvSpPr>
          <p:cNvPr id="1034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Times New Roman" pitchFamily="18" charset="0"/>
              </a:rPr>
              <a:t>ＭＤＭＡ：エクスタシー、エックス、バツ、とも</a:t>
            </a:r>
            <a:endParaRPr lang="en-US" altLang="ja-JP" dirty="0" smtClean="0">
              <a:latin typeface="Times New Roman" pitchFamily="18" charset="0"/>
            </a:endParaRPr>
          </a:p>
          <a:p>
            <a:r>
              <a:rPr lang="ja-JP" altLang="en-US" dirty="0" smtClean="0">
                <a:latin typeface="Times New Roman" pitchFamily="18" charset="0"/>
              </a:rPr>
              <a:t>利尿剤、睡眠導入剤は医薬品だが</a:t>
            </a:r>
            <a:r>
              <a:rPr lang="ja-JP" altLang="en-US" dirty="0" err="1" smtClean="0">
                <a:latin typeface="Times New Roman" pitchFamily="18" charset="0"/>
              </a:rPr>
              <a:t>も</a:t>
            </a:r>
            <a:r>
              <a:rPr lang="ja-JP" altLang="en-US" dirty="0" smtClean="0">
                <a:latin typeface="Times New Roman" pitchFamily="18" charset="0"/>
              </a:rPr>
              <a:t>乱用される薬物</a:t>
            </a:r>
          </a:p>
        </p:txBody>
      </p:sp>
      <p:sp>
        <p:nvSpPr>
          <p:cNvPr id="10342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742950" indent="-285750" defTabSz="990600">
              <a:spcBef>
                <a:spcPct val="30000"/>
              </a:spcBef>
              <a:defRPr kumimoji="1" sz="1200">
                <a:solidFill>
                  <a:schemeClr val="tx1"/>
                </a:solidFill>
                <a:latin typeface="Times New Roman" pitchFamily="18" charset="0"/>
                <a:ea typeface="ＭＳ Ｐ明朝" pitchFamily="18" charset="-128"/>
              </a:defRPr>
            </a:lvl2pPr>
            <a:lvl3pPr marL="1143000" indent="-228600" defTabSz="990600">
              <a:spcBef>
                <a:spcPct val="30000"/>
              </a:spcBef>
              <a:defRPr kumimoji="1" sz="1200">
                <a:solidFill>
                  <a:schemeClr val="tx1"/>
                </a:solidFill>
                <a:latin typeface="Times New Roman" pitchFamily="18" charset="0"/>
                <a:ea typeface="ＭＳ Ｐ明朝" pitchFamily="18" charset="-128"/>
              </a:defRPr>
            </a:lvl3pPr>
            <a:lvl4pPr marL="1600200" indent="-228600" defTabSz="990600">
              <a:spcBef>
                <a:spcPct val="30000"/>
              </a:spcBef>
              <a:defRPr kumimoji="1" sz="1200">
                <a:solidFill>
                  <a:schemeClr val="tx1"/>
                </a:solidFill>
                <a:latin typeface="Times New Roman" pitchFamily="18" charset="0"/>
                <a:ea typeface="ＭＳ Ｐ明朝" pitchFamily="18" charset="-128"/>
              </a:defRPr>
            </a:lvl4pPr>
            <a:lvl5pPr marL="2057400" indent="-228600" defTabSz="990600">
              <a:spcBef>
                <a:spcPct val="30000"/>
              </a:spcBef>
              <a:defRPr kumimoji="1" sz="1200">
                <a:solidFill>
                  <a:schemeClr val="tx1"/>
                </a:solidFill>
                <a:latin typeface="Times New Roman" pitchFamily="18" charset="0"/>
                <a:ea typeface="ＭＳ Ｐ明朝"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780CA7FB-3BE6-45C4-9F03-B31B1F14F9D9}" type="slidenum">
              <a:rPr lang="en-US" altLang="ja-JP" sz="1300" smtClean="0">
                <a:ea typeface="ＭＳ Ｐゴシック" pitchFamily="50" charset="-128"/>
              </a:rPr>
              <a:pPr>
                <a:spcBef>
                  <a:spcPct val="0"/>
                </a:spcBef>
              </a:pPr>
              <a:t>64</a:t>
            </a:fld>
            <a:endParaRPr lang="en-US" altLang="ja-JP" sz="1300" smtClean="0">
              <a:ea typeface="ＭＳ Ｐゴシック" pitchFamily="50" charset="-128"/>
            </a:endParaRPr>
          </a:p>
        </p:txBody>
      </p:sp>
    </p:spTree>
    <p:extLst>
      <p:ext uri="{BB962C8B-B14F-4D97-AF65-F5344CB8AC3E}">
        <p14:creationId xmlns:p14="http://schemas.microsoft.com/office/powerpoint/2010/main" val="40923083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スライド イメージ プレースホルダ 1"/>
          <p:cNvSpPr>
            <a:spLocks noGrp="1" noRot="1" noChangeAspect="1" noTextEdit="1"/>
          </p:cNvSpPr>
          <p:nvPr>
            <p:ph type="sldImg"/>
          </p:nvPr>
        </p:nvSpPr>
        <p:spPr>
          <a:xfrm>
            <a:off x="992188" y="768350"/>
            <a:ext cx="5114925" cy="3836988"/>
          </a:xfrm>
          <a:ln/>
        </p:spPr>
      </p:sp>
      <p:sp>
        <p:nvSpPr>
          <p:cNvPr id="15257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Times New Roman" pitchFamily="18" charset="0"/>
            </a:endParaRPr>
          </a:p>
        </p:txBody>
      </p:sp>
      <p:sp>
        <p:nvSpPr>
          <p:cNvPr id="15258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742950" indent="-285750" defTabSz="990600">
              <a:spcBef>
                <a:spcPct val="30000"/>
              </a:spcBef>
              <a:defRPr kumimoji="1" sz="1200">
                <a:solidFill>
                  <a:schemeClr val="tx1"/>
                </a:solidFill>
                <a:latin typeface="Times New Roman" pitchFamily="18" charset="0"/>
                <a:ea typeface="ＭＳ Ｐ明朝" pitchFamily="18" charset="-128"/>
              </a:defRPr>
            </a:lvl2pPr>
            <a:lvl3pPr marL="1143000" indent="-228600" defTabSz="990600">
              <a:spcBef>
                <a:spcPct val="30000"/>
              </a:spcBef>
              <a:defRPr kumimoji="1" sz="1200">
                <a:solidFill>
                  <a:schemeClr val="tx1"/>
                </a:solidFill>
                <a:latin typeface="Times New Roman" pitchFamily="18" charset="0"/>
                <a:ea typeface="ＭＳ Ｐ明朝" pitchFamily="18" charset="-128"/>
              </a:defRPr>
            </a:lvl3pPr>
            <a:lvl4pPr marL="1600200" indent="-228600" defTabSz="990600">
              <a:spcBef>
                <a:spcPct val="30000"/>
              </a:spcBef>
              <a:defRPr kumimoji="1" sz="1200">
                <a:solidFill>
                  <a:schemeClr val="tx1"/>
                </a:solidFill>
                <a:latin typeface="Times New Roman" pitchFamily="18" charset="0"/>
                <a:ea typeface="ＭＳ Ｐ明朝" pitchFamily="18" charset="-128"/>
              </a:defRPr>
            </a:lvl4pPr>
            <a:lvl5pPr marL="2057400" indent="-228600" defTabSz="990600">
              <a:spcBef>
                <a:spcPct val="30000"/>
              </a:spcBef>
              <a:defRPr kumimoji="1" sz="1200">
                <a:solidFill>
                  <a:schemeClr val="tx1"/>
                </a:solidFill>
                <a:latin typeface="Times New Roman" pitchFamily="18" charset="0"/>
                <a:ea typeface="ＭＳ Ｐ明朝"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8E0B5041-6699-4660-897F-E6E07304B8E6}" type="slidenum">
              <a:rPr lang="en-US" altLang="ja-JP" sz="1300" smtClean="0">
                <a:ea typeface="ＭＳ Ｐゴシック" pitchFamily="50" charset="-128"/>
              </a:rPr>
              <a:pPr>
                <a:spcBef>
                  <a:spcPct val="0"/>
                </a:spcBef>
              </a:pPr>
              <a:t>65</a:t>
            </a:fld>
            <a:endParaRPr lang="en-US" altLang="ja-JP" sz="1300" smtClean="0">
              <a:ea typeface="ＭＳ Ｐゴシック" pitchFamily="50" charset="-128"/>
            </a:endParaRPr>
          </a:p>
        </p:txBody>
      </p:sp>
    </p:spTree>
    <p:extLst>
      <p:ext uri="{BB962C8B-B14F-4D97-AF65-F5344CB8AC3E}">
        <p14:creationId xmlns:p14="http://schemas.microsoft.com/office/powerpoint/2010/main" val="3376792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 1"/>
          <p:cNvSpPr>
            <a:spLocks noGrp="1" noRot="1" noChangeAspect="1" noTextEdit="1"/>
          </p:cNvSpPr>
          <p:nvPr>
            <p:ph type="sldImg"/>
          </p:nvPr>
        </p:nvSpPr>
        <p:spPr>
          <a:xfrm>
            <a:off x="992188" y="768350"/>
            <a:ext cx="5114925" cy="3836988"/>
          </a:xfrm>
          <a:ln/>
        </p:spPr>
      </p:sp>
      <p:sp>
        <p:nvSpPr>
          <p:cNvPr id="10445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Times New Roman" pitchFamily="18" charset="0"/>
              </a:rPr>
              <a:t>ではまとめです</a:t>
            </a:r>
          </a:p>
        </p:txBody>
      </p:sp>
      <p:sp>
        <p:nvSpPr>
          <p:cNvPr id="10445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742950" indent="-285750" defTabSz="990600">
              <a:spcBef>
                <a:spcPct val="30000"/>
              </a:spcBef>
              <a:defRPr kumimoji="1" sz="1200">
                <a:solidFill>
                  <a:schemeClr val="tx1"/>
                </a:solidFill>
                <a:latin typeface="Times New Roman" pitchFamily="18" charset="0"/>
                <a:ea typeface="ＭＳ Ｐ明朝" pitchFamily="18" charset="-128"/>
              </a:defRPr>
            </a:lvl2pPr>
            <a:lvl3pPr marL="1143000" indent="-228600" defTabSz="990600">
              <a:spcBef>
                <a:spcPct val="30000"/>
              </a:spcBef>
              <a:defRPr kumimoji="1" sz="1200">
                <a:solidFill>
                  <a:schemeClr val="tx1"/>
                </a:solidFill>
                <a:latin typeface="Times New Roman" pitchFamily="18" charset="0"/>
                <a:ea typeface="ＭＳ Ｐ明朝" pitchFamily="18" charset="-128"/>
              </a:defRPr>
            </a:lvl3pPr>
            <a:lvl4pPr marL="1600200" indent="-228600" defTabSz="990600">
              <a:spcBef>
                <a:spcPct val="30000"/>
              </a:spcBef>
              <a:defRPr kumimoji="1" sz="1200">
                <a:solidFill>
                  <a:schemeClr val="tx1"/>
                </a:solidFill>
                <a:latin typeface="Times New Roman" pitchFamily="18" charset="0"/>
                <a:ea typeface="ＭＳ Ｐ明朝" pitchFamily="18" charset="-128"/>
              </a:defRPr>
            </a:lvl4pPr>
            <a:lvl5pPr marL="2057400" indent="-228600" defTabSz="990600">
              <a:spcBef>
                <a:spcPct val="30000"/>
              </a:spcBef>
              <a:defRPr kumimoji="1" sz="1200">
                <a:solidFill>
                  <a:schemeClr val="tx1"/>
                </a:solidFill>
                <a:latin typeface="Times New Roman" pitchFamily="18" charset="0"/>
                <a:ea typeface="ＭＳ Ｐ明朝"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2ADEB4B5-002A-4051-AC60-2208AF1909F5}" type="slidenum">
              <a:rPr lang="en-US" altLang="ja-JP" sz="1300" smtClean="0">
                <a:ea typeface="ＭＳ Ｐゴシック" pitchFamily="50" charset="-128"/>
              </a:rPr>
              <a:pPr>
                <a:spcBef>
                  <a:spcPct val="0"/>
                </a:spcBef>
              </a:pPr>
              <a:t>6</a:t>
            </a:fld>
            <a:endParaRPr lang="en-US" altLang="ja-JP" sz="1300" smtClean="0">
              <a:ea typeface="ＭＳ Ｐゴシック" pitchFamily="50" charset="-128"/>
            </a:endParaRPr>
          </a:p>
        </p:txBody>
      </p:sp>
    </p:spTree>
    <p:extLst>
      <p:ext uri="{BB962C8B-B14F-4D97-AF65-F5344CB8AC3E}">
        <p14:creationId xmlns:p14="http://schemas.microsoft.com/office/powerpoint/2010/main" val="1878798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スライド イメージ プレースホルダ 1"/>
          <p:cNvSpPr>
            <a:spLocks noGrp="1" noRot="1" noChangeAspect="1" noTextEdit="1"/>
          </p:cNvSpPr>
          <p:nvPr>
            <p:ph type="sldImg"/>
          </p:nvPr>
        </p:nvSpPr>
        <p:spPr>
          <a:xfrm>
            <a:off x="992188" y="768350"/>
            <a:ext cx="5114925" cy="3836988"/>
          </a:xfrm>
          <a:ln/>
        </p:spPr>
      </p:sp>
      <p:sp>
        <p:nvSpPr>
          <p:cNvPr id="15360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Times New Roman" pitchFamily="18" charset="0"/>
            </a:endParaRPr>
          </a:p>
        </p:txBody>
      </p:sp>
      <p:sp>
        <p:nvSpPr>
          <p:cNvPr id="15360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742950" indent="-285750" defTabSz="990600">
              <a:spcBef>
                <a:spcPct val="30000"/>
              </a:spcBef>
              <a:defRPr kumimoji="1" sz="1200">
                <a:solidFill>
                  <a:schemeClr val="tx1"/>
                </a:solidFill>
                <a:latin typeface="Times New Roman" pitchFamily="18" charset="0"/>
                <a:ea typeface="ＭＳ Ｐ明朝" pitchFamily="18" charset="-128"/>
              </a:defRPr>
            </a:lvl2pPr>
            <a:lvl3pPr marL="1143000" indent="-228600" defTabSz="990600">
              <a:spcBef>
                <a:spcPct val="30000"/>
              </a:spcBef>
              <a:defRPr kumimoji="1" sz="1200">
                <a:solidFill>
                  <a:schemeClr val="tx1"/>
                </a:solidFill>
                <a:latin typeface="Times New Roman" pitchFamily="18" charset="0"/>
                <a:ea typeface="ＭＳ Ｐ明朝" pitchFamily="18" charset="-128"/>
              </a:defRPr>
            </a:lvl3pPr>
            <a:lvl4pPr marL="1600200" indent="-228600" defTabSz="990600">
              <a:spcBef>
                <a:spcPct val="30000"/>
              </a:spcBef>
              <a:defRPr kumimoji="1" sz="1200">
                <a:solidFill>
                  <a:schemeClr val="tx1"/>
                </a:solidFill>
                <a:latin typeface="Times New Roman" pitchFamily="18" charset="0"/>
                <a:ea typeface="ＭＳ Ｐ明朝" pitchFamily="18" charset="-128"/>
              </a:defRPr>
            </a:lvl4pPr>
            <a:lvl5pPr marL="2057400" indent="-228600" defTabSz="990600">
              <a:spcBef>
                <a:spcPct val="30000"/>
              </a:spcBef>
              <a:defRPr kumimoji="1" sz="1200">
                <a:solidFill>
                  <a:schemeClr val="tx1"/>
                </a:solidFill>
                <a:latin typeface="Times New Roman" pitchFamily="18" charset="0"/>
                <a:ea typeface="ＭＳ Ｐ明朝"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6121724F-4036-4363-9957-15344285DF8D}" type="slidenum">
              <a:rPr lang="en-US" altLang="ja-JP" sz="1300" smtClean="0">
                <a:ea typeface="ＭＳ Ｐゴシック" pitchFamily="50" charset="-128"/>
              </a:rPr>
              <a:pPr>
                <a:spcBef>
                  <a:spcPct val="0"/>
                </a:spcBef>
              </a:pPr>
              <a:t>66</a:t>
            </a:fld>
            <a:endParaRPr lang="en-US" altLang="ja-JP" sz="1300" smtClean="0">
              <a:ea typeface="ＭＳ Ｐゴシック" pitchFamily="50" charset="-128"/>
            </a:endParaRPr>
          </a:p>
        </p:txBody>
      </p:sp>
    </p:spTree>
    <p:extLst>
      <p:ext uri="{BB962C8B-B14F-4D97-AF65-F5344CB8AC3E}">
        <p14:creationId xmlns:p14="http://schemas.microsoft.com/office/powerpoint/2010/main" val="33047900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 イメージ プレースホルダ 1"/>
          <p:cNvSpPr>
            <a:spLocks noGrp="1" noRot="1" noChangeAspect="1" noTextEdit="1"/>
          </p:cNvSpPr>
          <p:nvPr>
            <p:ph type="sldImg"/>
          </p:nvPr>
        </p:nvSpPr>
        <p:spPr>
          <a:xfrm>
            <a:off x="992188" y="768350"/>
            <a:ext cx="5114925" cy="3836988"/>
          </a:xfrm>
          <a:ln/>
        </p:spPr>
      </p:sp>
      <p:sp>
        <p:nvSpPr>
          <p:cNvPr id="15155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latin typeface="Times New Roman" pitchFamily="18" charset="0"/>
            </a:endParaRPr>
          </a:p>
        </p:txBody>
      </p:sp>
      <p:sp>
        <p:nvSpPr>
          <p:cNvPr id="15155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742950" indent="-285750" defTabSz="990600">
              <a:spcBef>
                <a:spcPct val="30000"/>
              </a:spcBef>
              <a:defRPr kumimoji="1" sz="1200">
                <a:solidFill>
                  <a:schemeClr val="tx1"/>
                </a:solidFill>
                <a:latin typeface="Times New Roman" pitchFamily="18" charset="0"/>
                <a:ea typeface="ＭＳ Ｐ明朝" pitchFamily="18" charset="-128"/>
              </a:defRPr>
            </a:lvl2pPr>
            <a:lvl3pPr marL="1143000" indent="-228600" defTabSz="990600">
              <a:spcBef>
                <a:spcPct val="30000"/>
              </a:spcBef>
              <a:defRPr kumimoji="1" sz="1200">
                <a:solidFill>
                  <a:schemeClr val="tx1"/>
                </a:solidFill>
                <a:latin typeface="Times New Roman" pitchFamily="18" charset="0"/>
                <a:ea typeface="ＭＳ Ｐ明朝" pitchFamily="18" charset="-128"/>
              </a:defRPr>
            </a:lvl3pPr>
            <a:lvl4pPr marL="1600200" indent="-228600" defTabSz="990600">
              <a:spcBef>
                <a:spcPct val="30000"/>
              </a:spcBef>
              <a:defRPr kumimoji="1" sz="1200">
                <a:solidFill>
                  <a:schemeClr val="tx1"/>
                </a:solidFill>
                <a:latin typeface="Times New Roman" pitchFamily="18" charset="0"/>
                <a:ea typeface="ＭＳ Ｐ明朝" pitchFamily="18" charset="-128"/>
              </a:defRPr>
            </a:lvl4pPr>
            <a:lvl5pPr marL="2057400" indent="-228600" defTabSz="990600">
              <a:spcBef>
                <a:spcPct val="30000"/>
              </a:spcBef>
              <a:defRPr kumimoji="1" sz="1200">
                <a:solidFill>
                  <a:schemeClr val="tx1"/>
                </a:solidFill>
                <a:latin typeface="Times New Roman" pitchFamily="18" charset="0"/>
                <a:ea typeface="ＭＳ Ｐ明朝"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4A46D1DC-315A-4017-B3B5-2BFD033FB0B4}" type="slidenum">
              <a:rPr lang="en-US" altLang="ja-JP" sz="1300" smtClean="0">
                <a:ea typeface="ＭＳ Ｐゴシック" pitchFamily="50" charset="-128"/>
              </a:rPr>
              <a:pPr>
                <a:spcBef>
                  <a:spcPct val="0"/>
                </a:spcBef>
              </a:pPr>
              <a:t>67</a:t>
            </a:fld>
            <a:endParaRPr lang="en-US" altLang="ja-JP" sz="1300" smtClean="0">
              <a:ea typeface="ＭＳ Ｐゴシック" pitchFamily="50" charset="-128"/>
            </a:endParaRPr>
          </a:p>
        </p:txBody>
      </p:sp>
    </p:spTree>
    <p:extLst>
      <p:ext uri="{BB962C8B-B14F-4D97-AF65-F5344CB8AC3E}">
        <p14:creationId xmlns:p14="http://schemas.microsoft.com/office/powerpoint/2010/main" val="29467923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スライド イメージ プレースホルダ 1"/>
          <p:cNvSpPr>
            <a:spLocks noGrp="1" noRot="1" noChangeAspect="1" noTextEdit="1"/>
          </p:cNvSpPr>
          <p:nvPr>
            <p:ph type="sldImg"/>
          </p:nvPr>
        </p:nvSpPr>
        <p:spPr>
          <a:xfrm>
            <a:off x="992188" y="768350"/>
            <a:ext cx="5114925" cy="3836988"/>
          </a:xfrm>
          <a:ln/>
        </p:spPr>
      </p:sp>
      <p:sp>
        <p:nvSpPr>
          <p:cNvPr id="1546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Times New Roman" pitchFamily="18" charset="0"/>
            </a:endParaRPr>
          </a:p>
        </p:txBody>
      </p:sp>
      <p:sp>
        <p:nvSpPr>
          <p:cNvPr id="15462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742950" indent="-285750" defTabSz="990600">
              <a:spcBef>
                <a:spcPct val="30000"/>
              </a:spcBef>
              <a:defRPr kumimoji="1" sz="1200">
                <a:solidFill>
                  <a:schemeClr val="tx1"/>
                </a:solidFill>
                <a:latin typeface="Times New Roman" pitchFamily="18" charset="0"/>
                <a:ea typeface="ＭＳ Ｐ明朝" pitchFamily="18" charset="-128"/>
              </a:defRPr>
            </a:lvl2pPr>
            <a:lvl3pPr marL="1143000" indent="-228600" defTabSz="990600">
              <a:spcBef>
                <a:spcPct val="30000"/>
              </a:spcBef>
              <a:defRPr kumimoji="1" sz="1200">
                <a:solidFill>
                  <a:schemeClr val="tx1"/>
                </a:solidFill>
                <a:latin typeface="Times New Roman" pitchFamily="18" charset="0"/>
                <a:ea typeface="ＭＳ Ｐ明朝" pitchFamily="18" charset="-128"/>
              </a:defRPr>
            </a:lvl3pPr>
            <a:lvl4pPr marL="1600200" indent="-228600" defTabSz="990600">
              <a:spcBef>
                <a:spcPct val="30000"/>
              </a:spcBef>
              <a:defRPr kumimoji="1" sz="1200">
                <a:solidFill>
                  <a:schemeClr val="tx1"/>
                </a:solidFill>
                <a:latin typeface="Times New Roman" pitchFamily="18" charset="0"/>
                <a:ea typeface="ＭＳ Ｐ明朝" pitchFamily="18" charset="-128"/>
              </a:defRPr>
            </a:lvl4pPr>
            <a:lvl5pPr marL="2057400" indent="-228600" defTabSz="990600">
              <a:spcBef>
                <a:spcPct val="30000"/>
              </a:spcBef>
              <a:defRPr kumimoji="1" sz="1200">
                <a:solidFill>
                  <a:schemeClr val="tx1"/>
                </a:solidFill>
                <a:latin typeface="Times New Roman" pitchFamily="18" charset="0"/>
                <a:ea typeface="ＭＳ Ｐ明朝"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1A140F83-FDD0-4896-88FC-FA35BD43A403}" type="slidenum">
              <a:rPr lang="en-US" altLang="ja-JP" sz="1300" smtClean="0">
                <a:ea typeface="ＭＳ Ｐゴシック" pitchFamily="50" charset="-128"/>
              </a:rPr>
              <a:pPr>
                <a:spcBef>
                  <a:spcPct val="0"/>
                </a:spcBef>
              </a:pPr>
              <a:t>69</a:t>
            </a:fld>
            <a:endParaRPr lang="en-US" altLang="ja-JP" sz="1300" smtClean="0">
              <a:ea typeface="ＭＳ Ｐゴシック" pitchFamily="50" charset="-128"/>
            </a:endParaRPr>
          </a:p>
        </p:txBody>
      </p:sp>
    </p:spTree>
    <p:extLst>
      <p:ext uri="{BB962C8B-B14F-4D97-AF65-F5344CB8AC3E}">
        <p14:creationId xmlns:p14="http://schemas.microsoft.com/office/powerpoint/2010/main" val="23144243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スライド イメージ プレースホルダ 1"/>
          <p:cNvSpPr>
            <a:spLocks noGrp="1" noRot="1" noChangeAspect="1" noTextEdit="1"/>
          </p:cNvSpPr>
          <p:nvPr>
            <p:ph type="sldImg"/>
          </p:nvPr>
        </p:nvSpPr>
        <p:spPr>
          <a:xfrm>
            <a:off x="992188" y="768350"/>
            <a:ext cx="5114925" cy="3836988"/>
          </a:xfrm>
          <a:ln/>
        </p:spPr>
      </p:sp>
      <p:sp>
        <p:nvSpPr>
          <p:cNvPr id="15769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Times New Roman" pitchFamily="18" charset="0"/>
            </a:endParaRPr>
          </a:p>
        </p:txBody>
      </p:sp>
      <p:sp>
        <p:nvSpPr>
          <p:cNvPr id="1577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742950" indent="-285750" defTabSz="990600">
              <a:spcBef>
                <a:spcPct val="30000"/>
              </a:spcBef>
              <a:defRPr kumimoji="1" sz="1200">
                <a:solidFill>
                  <a:schemeClr val="tx1"/>
                </a:solidFill>
                <a:latin typeface="Times New Roman" pitchFamily="18" charset="0"/>
                <a:ea typeface="ＭＳ Ｐ明朝" pitchFamily="18" charset="-128"/>
              </a:defRPr>
            </a:lvl2pPr>
            <a:lvl3pPr marL="1143000" indent="-228600" defTabSz="990600">
              <a:spcBef>
                <a:spcPct val="30000"/>
              </a:spcBef>
              <a:defRPr kumimoji="1" sz="1200">
                <a:solidFill>
                  <a:schemeClr val="tx1"/>
                </a:solidFill>
                <a:latin typeface="Times New Roman" pitchFamily="18" charset="0"/>
                <a:ea typeface="ＭＳ Ｐ明朝" pitchFamily="18" charset="-128"/>
              </a:defRPr>
            </a:lvl3pPr>
            <a:lvl4pPr marL="1600200" indent="-228600" defTabSz="990600">
              <a:spcBef>
                <a:spcPct val="30000"/>
              </a:spcBef>
              <a:defRPr kumimoji="1" sz="1200">
                <a:solidFill>
                  <a:schemeClr val="tx1"/>
                </a:solidFill>
                <a:latin typeface="Times New Roman" pitchFamily="18" charset="0"/>
                <a:ea typeface="ＭＳ Ｐ明朝" pitchFamily="18" charset="-128"/>
              </a:defRPr>
            </a:lvl4pPr>
            <a:lvl5pPr marL="2057400" indent="-228600" defTabSz="990600">
              <a:spcBef>
                <a:spcPct val="30000"/>
              </a:spcBef>
              <a:defRPr kumimoji="1" sz="1200">
                <a:solidFill>
                  <a:schemeClr val="tx1"/>
                </a:solidFill>
                <a:latin typeface="Times New Roman" pitchFamily="18" charset="0"/>
                <a:ea typeface="ＭＳ Ｐ明朝"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B2CC1911-38ED-40F1-A739-5548AC6AB28D}" type="slidenum">
              <a:rPr lang="en-US" altLang="ja-JP" sz="1300" smtClean="0">
                <a:ea typeface="ＭＳ Ｐゴシック" pitchFamily="50" charset="-128"/>
              </a:rPr>
              <a:pPr>
                <a:spcBef>
                  <a:spcPct val="0"/>
                </a:spcBef>
              </a:pPr>
              <a:t>70</a:t>
            </a:fld>
            <a:endParaRPr lang="en-US" altLang="ja-JP" sz="1300" smtClean="0">
              <a:ea typeface="ＭＳ Ｐゴシック" pitchFamily="50" charset="-128"/>
            </a:endParaRPr>
          </a:p>
        </p:txBody>
      </p:sp>
    </p:spTree>
    <p:extLst>
      <p:ext uri="{BB962C8B-B14F-4D97-AF65-F5344CB8AC3E}">
        <p14:creationId xmlns:p14="http://schemas.microsoft.com/office/powerpoint/2010/main" val="22070982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スライド イメージ プレースホルダ 1"/>
          <p:cNvSpPr>
            <a:spLocks noGrp="1" noRot="1" noChangeAspect="1" noTextEdit="1"/>
          </p:cNvSpPr>
          <p:nvPr>
            <p:ph type="sldImg"/>
          </p:nvPr>
        </p:nvSpPr>
        <p:spPr>
          <a:xfrm>
            <a:off x="992188" y="768350"/>
            <a:ext cx="5114925" cy="3836988"/>
          </a:xfrm>
        </p:spPr>
      </p:sp>
      <p:sp>
        <p:nvSpPr>
          <p:cNvPr id="157699"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Times New Roman" pitchFamily="18" charset="0"/>
              </a:rPr>
              <a:t>このようなことがなければよいのですが、もし誘われたらどうしますか？</a:t>
            </a:r>
          </a:p>
          <a:p>
            <a:r>
              <a:rPr lang="ja-JP" altLang="en-US" dirty="0" smtClean="0">
                <a:latin typeface="Times New Roman" pitchFamily="18" charset="0"/>
              </a:rPr>
              <a:t>もちろん断りますよね。でも親しい友達、あこがれの先輩などに誘われたら</a:t>
            </a:r>
          </a:p>
          <a:p>
            <a:r>
              <a:rPr lang="ja-JP" altLang="en-US" dirty="0" smtClean="0">
                <a:latin typeface="Times New Roman" pitchFamily="18" charset="0"/>
              </a:rPr>
              <a:t>断るのには勇気がいります。</a:t>
            </a:r>
          </a:p>
          <a:p>
            <a:r>
              <a:rPr lang="ja-JP" altLang="en-US" dirty="0" err="1" smtClean="0">
                <a:latin typeface="Times New Roman" pitchFamily="18" charset="0"/>
              </a:rPr>
              <a:t>ですので</a:t>
            </a:r>
            <a:r>
              <a:rPr lang="ja-JP" altLang="en-US" dirty="0" smtClean="0">
                <a:latin typeface="Times New Roman" pitchFamily="18" charset="0"/>
              </a:rPr>
              <a:t>いざという時すぐに断れるように準備しておくことです。</a:t>
            </a:r>
            <a:endParaRPr lang="en-US" altLang="ja-JP" dirty="0" smtClean="0">
              <a:latin typeface="Times New Roman" pitchFamily="18" charset="0"/>
            </a:endParaRPr>
          </a:p>
          <a:p>
            <a:endParaRPr lang="en-US" altLang="ja-JP" dirty="0" smtClean="0">
              <a:latin typeface="Times New Roman" pitchFamily="18" charset="0"/>
            </a:endParaRPr>
          </a:p>
          <a:p>
            <a:r>
              <a:rPr lang="ja-JP" altLang="en-US" dirty="0" smtClean="0">
                <a:latin typeface="Times New Roman" pitchFamily="18" charset="0"/>
              </a:rPr>
              <a:t>基本ははっきり断ることです。迷いを見せればしつこく誘います。</a:t>
            </a:r>
            <a:endParaRPr lang="en-US" altLang="ja-JP" dirty="0" smtClean="0">
              <a:latin typeface="Times New Roman" pitchFamily="18" charset="0"/>
            </a:endParaRPr>
          </a:p>
          <a:p>
            <a:r>
              <a:rPr lang="ja-JP" altLang="en-US" dirty="0" smtClean="0">
                <a:latin typeface="Times New Roman" pitchFamily="18" charset="0"/>
              </a:rPr>
              <a:t>「いらない！」とはっきり断りましょう。</a:t>
            </a:r>
            <a:endParaRPr lang="en-US" altLang="ja-JP" dirty="0" smtClean="0">
              <a:latin typeface="Times New Roman" pitchFamily="18" charset="0"/>
            </a:endParaRPr>
          </a:p>
          <a:p>
            <a:r>
              <a:rPr lang="ja-JP" altLang="en-US" dirty="0" smtClean="0">
                <a:latin typeface="Times New Roman" pitchFamily="18" charset="0"/>
              </a:rPr>
              <a:t>うまく言えない場合はその場を離れましょう。</a:t>
            </a:r>
            <a:endParaRPr lang="en-US" altLang="ja-JP" dirty="0" smtClean="0">
              <a:latin typeface="Times New Roman" pitchFamily="18" charset="0"/>
            </a:endParaRPr>
          </a:p>
          <a:p>
            <a:r>
              <a:rPr lang="ja-JP" altLang="en-US" dirty="0" smtClean="0">
                <a:latin typeface="Times New Roman" pitchFamily="18" charset="0"/>
              </a:rPr>
              <a:t>「塾があるから」とか「お腹が痛くなった」などと言ってその場から逃げてください。</a:t>
            </a:r>
          </a:p>
        </p:txBody>
      </p:sp>
      <p:sp>
        <p:nvSpPr>
          <p:cNvPr id="157700"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itchFamily="18" charset="0"/>
                <a:ea typeface="ＭＳ Ｐ明朝" pitchFamily="18" charset="-128"/>
              </a:defRPr>
            </a:lvl1pPr>
            <a:lvl2pPr marL="742950" indent="-285750" defTabSz="990600">
              <a:spcBef>
                <a:spcPct val="30000"/>
              </a:spcBef>
              <a:defRPr kumimoji="1" sz="1200">
                <a:solidFill>
                  <a:schemeClr val="tx1"/>
                </a:solidFill>
                <a:latin typeface="Times New Roman" pitchFamily="18" charset="0"/>
                <a:ea typeface="ＭＳ Ｐ明朝" pitchFamily="18" charset="-128"/>
              </a:defRPr>
            </a:lvl2pPr>
            <a:lvl3pPr marL="1143000" indent="-228600" defTabSz="990600">
              <a:spcBef>
                <a:spcPct val="30000"/>
              </a:spcBef>
              <a:defRPr kumimoji="1" sz="1200">
                <a:solidFill>
                  <a:schemeClr val="tx1"/>
                </a:solidFill>
                <a:latin typeface="Times New Roman" pitchFamily="18" charset="0"/>
                <a:ea typeface="ＭＳ Ｐ明朝" pitchFamily="18" charset="-128"/>
              </a:defRPr>
            </a:lvl3pPr>
            <a:lvl4pPr marL="1600200" indent="-228600" defTabSz="990600">
              <a:spcBef>
                <a:spcPct val="30000"/>
              </a:spcBef>
              <a:defRPr kumimoji="1" sz="1200">
                <a:solidFill>
                  <a:schemeClr val="tx1"/>
                </a:solidFill>
                <a:latin typeface="Times New Roman" pitchFamily="18" charset="0"/>
                <a:ea typeface="ＭＳ Ｐ明朝" pitchFamily="18" charset="-128"/>
              </a:defRPr>
            </a:lvl4pPr>
            <a:lvl5pPr marL="2057400" indent="-228600" defTabSz="990600">
              <a:spcBef>
                <a:spcPct val="30000"/>
              </a:spcBef>
              <a:defRPr kumimoji="1" sz="1200">
                <a:solidFill>
                  <a:schemeClr val="tx1"/>
                </a:solidFill>
                <a:latin typeface="Times New Roman" pitchFamily="18" charset="0"/>
                <a:ea typeface="ＭＳ Ｐ明朝"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B2CC1911-38ED-40F1-A739-5548AC6AB28D}" type="slidenum">
              <a:rPr lang="en-US" altLang="ja-JP" sz="1300" smtClean="0">
                <a:ea typeface="ＭＳ Ｐゴシック" pitchFamily="50" charset="-128"/>
              </a:rPr>
              <a:t>71</a:t>
            </a:fld>
            <a:endParaRPr lang="en-US" altLang="ja-JP" sz="1300" smtClean="0">
              <a:ea typeface="ＭＳ Ｐゴシック" pitchFamily="50" charset="-128"/>
            </a:endParaRPr>
          </a:p>
        </p:txBody>
      </p:sp>
    </p:spTree>
    <p:extLst>
      <p:ext uri="{BB962C8B-B14F-4D97-AF65-F5344CB8AC3E}">
        <p14:creationId xmlns:p14="http://schemas.microsoft.com/office/powerpoint/2010/main" val="12679040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スライド イメージ プレースホルダー 1"/>
          <p:cNvSpPr>
            <a:spLocks noGrp="1" noRot="1" noChangeAspect="1" noTextEdit="1"/>
          </p:cNvSpPr>
          <p:nvPr>
            <p:ph type="sldImg"/>
          </p:nvPr>
        </p:nvSpPr>
        <p:spPr>
          <a:xfrm>
            <a:off x="992188" y="768350"/>
            <a:ext cx="5114925" cy="3836988"/>
          </a:xfrm>
          <a:ln/>
        </p:spPr>
      </p:sp>
      <p:sp>
        <p:nvSpPr>
          <p:cNvPr id="14848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危険ドラッグという言葉をニュースなどで聞いたことがあると思います。</a:t>
            </a:r>
          </a:p>
          <a:p>
            <a:r>
              <a:rPr lang="ja-JP" altLang="en-US" dirty="0" smtClean="0"/>
              <a:t>いままで脱法ハーブとか脱法ドラッグなどと言われていました。</a:t>
            </a:r>
          </a:p>
          <a:p>
            <a:endParaRPr lang="ja-JP" altLang="en-US" dirty="0" smtClean="0"/>
          </a:p>
          <a:p>
            <a:r>
              <a:rPr lang="ja-JP" altLang="en-US" dirty="0" smtClean="0"/>
              <a:t>危険ドラッグは「見かけ上は作用が弱いように見えますが、危険性は麻薬と同じかそれ以上に」危険な薬物なのです。</a:t>
            </a:r>
          </a:p>
          <a:p>
            <a:r>
              <a:rPr lang="ja-JP" altLang="en-US" dirty="0" smtClean="0"/>
              <a:t>なぜかというとどのような薬物がどれくらいの量入っているかまったくわからないからです。</a:t>
            </a:r>
          </a:p>
          <a:p>
            <a:r>
              <a:rPr lang="ja-JP" altLang="en-US" dirty="0" smtClean="0"/>
              <a:t>危険ドラッグの１度の使用で死んでしまう人もいます。</a:t>
            </a:r>
          </a:p>
        </p:txBody>
      </p:sp>
      <p:sp>
        <p:nvSpPr>
          <p:cNvPr id="14848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300">
                <a:solidFill>
                  <a:schemeClr val="tx1"/>
                </a:solidFill>
                <a:latin typeface="Arial" charset="0"/>
                <a:ea typeface="ＭＳ Ｐ明朝" pitchFamily="18" charset="-128"/>
              </a:defRPr>
            </a:lvl1pPr>
            <a:lvl2pPr marL="804763" indent="-309524" eaLnBrk="0" hangingPunct="0">
              <a:spcBef>
                <a:spcPct val="30000"/>
              </a:spcBef>
              <a:defRPr kumimoji="1" sz="1300">
                <a:solidFill>
                  <a:schemeClr val="tx1"/>
                </a:solidFill>
                <a:latin typeface="Arial" charset="0"/>
                <a:ea typeface="ＭＳ Ｐ明朝" pitchFamily="18" charset="-128"/>
              </a:defRPr>
            </a:lvl2pPr>
            <a:lvl3pPr marL="1238098" indent="-247620" eaLnBrk="0" hangingPunct="0">
              <a:spcBef>
                <a:spcPct val="30000"/>
              </a:spcBef>
              <a:defRPr kumimoji="1" sz="1300">
                <a:solidFill>
                  <a:schemeClr val="tx1"/>
                </a:solidFill>
                <a:latin typeface="Arial" charset="0"/>
                <a:ea typeface="ＭＳ Ｐ明朝" pitchFamily="18" charset="-128"/>
              </a:defRPr>
            </a:lvl3pPr>
            <a:lvl4pPr marL="1733337" indent="-247620" eaLnBrk="0" hangingPunct="0">
              <a:spcBef>
                <a:spcPct val="30000"/>
              </a:spcBef>
              <a:defRPr kumimoji="1" sz="1300">
                <a:solidFill>
                  <a:schemeClr val="tx1"/>
                </a:solidFill>
                <a:latin typeface="Arial" charset="0"/>
                <a:ea typeface="ＭＳ Ｐ明朝" pitchFamily="18" charset="-128"/>
              </a:defRPr>
            </a:lvl4pPr>
            <a:lvl5pPr marL="2228576" indent="-247620" eaLnBrk="0" hangingPunct="0">
              <a:spcBef>
                <a:spcPct val="30000"/>
              </a:spcBef>
              <a:defRPr kumimoji="1" sz="1300">
                <a:solidFill>
                  <a:schemeClr val="tx1"/>
                </a:solidFill>
                <a:latin typeface="Arial" charset="0"/>
                <a:ea typeface="ＭＳ Ｐ明朝" pitchFamily="18" charset="-128"/>
              </a:defRPr>
            </a:lvl5pPr>
            <a:lvl6pPr marL="2723815" indent="-247620" eaLnBrk="0" fontAlgn="base" hangingPunct="0">
              <a:spcBef>
                <a:spcPct val="30000"/>
              </a:spcBef>
              <a:spcAft>
                <a:spcPct val="0"/>
              </a:spcAft>
              <a:defRPr kumimoji="1" sz="1300">
                <a:solidFill>
                  <a:schemeClr val="tx1"/>
                </a:solidFill>
                <a:latin typeface="Arial" charset="0"/>
                <a:ea typeface="ＭＳ Ｐ明朝" pitchFamily="18" charset="-128"/>
              </a:defRPr>
            </a:lvl6pPr>
            <a:lvl7pPr marL="3219054" indent="-247620" eaLnBrk="0" fontAlgn="base" hangingPunct="0">
              <a:spcBef>
                <a:spcPct val="30000"/>
              </a:spcBef>
              <a:spcAft>
                <a:spcPct val="0"/>
              </a:spcAft>
              <a:defRPr kumimoji="1" sz="1300">
                <a:solidFill>
                  <a:schemeClr val="tx1"/>
                </a:solidFill>
                <a:latin typeface="Arial" charset="0"/>
                <a:ea typeface="ＭＳ Ｐ明朝" pitchFamily="18" charset="-128"/>
              </a:defRPr>
            </a:lvl7pPr>
            <a:lvl8pPr marL="3714293" indent="-247620" eaLnBrk="0" fontAlgn="base" hangingPunct="0">
              <a:spcBef>
                <a:spcPct val="30000"/>
              </a:spcBef>
              <a:spcAft>
                <a:spcPct val="0"/>
              </a:spcAft>
              <a:defRPr kumimoji="1" sz="1300">
                <a:solidFill>
                  <a:schemeClr val="tx1"/>
                </a:solidFill>
                <a:latin typeface="Arial" charset="0"/>
                <a:ea typeface="ＭＳ Ｐ明朝" pitchFamily="18" charset="-128"/>
              </a:defRPr>
            </a:lvl8pPr>
            <a:lvl9pPr marL="4209532" indent="-247620"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EA8B9EAA-87FF-4456-91E7-10750EFDD201}" type="slidenum">
              <a:rPr lang="en-US" altLang="ja-JP" smtClean="0">
                <a:ea typeface="ＭＳ Ｐゴシック" pitchFamily="50" charset="-128"/>
              </a:rPr>
              <a:pPr eaLnBrk="1" hangingPunct="1">
                <a:spcBef>
                  <a:spcPct val="0"/>
                </a:spcBef>
              </a:pPr>
              <a:t>72</a:t>
            </a:fld>
            <a:endParaRPr lang="en-US" altLang="ja-JP" smtClean="0">
              <a:ea typeface="ＭＳ Ｐゴシック" pitchFamily="50" charset="-128"/>
            </a:endParaRPr>
          </a:p>
        </p:txBody>
      </p:sp>
    </p:spTree>
    <p:extLst>
      <p:ext uri="{BB962C8B-B14F-4D97-AF65-F5344CB8AC3E}">
        <p14:creationId xmlns:p14="http://schemas.microsoft.com/office/powerpoint/2010/main" val="19959985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スライド イメージ プレースホルダー 1"/>
          <p:cNvSpPr>
            <a:spLocks noGrp="1" noRot="1" noChangeAspect="1" noTextEdit="1"/>
          </p:cNvSpPr>
          <p:nvPr>
            <p:ph type="sldImg"/>
          </p:nvPr>
        </p:nvSpPr>
        <p:spPr>
          <a:xfrm>
            <a:off x="992188" y="768350"/>
            <a:ext cx="5114925" cy="3836988"/>
          </a:xfrm>
          <a:ln/>
        </p:spPr>
      </p:sp>
      <p:sp>
        <p:nvSpPr>
          <p:cNvPr id="14950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「お香」「アロマ」などと安全なもののように販売されていますが、実際は植物片に合成薬物を</a:t>
            </a:r>
          </a:p>
          <a:p>
            <a:r>
              <a:rPr lang="ja-JP" altLang="en-US" dirty="0" smtClean="0"/>
              <a:t>混ぜた危険なドラッグです。</a:t>
            </a:r>
          </a:p>
          <a:p>
            <a:r>
              <a:rPr lang="ja-JP" altLang="en-US" dirty="0" smtClean="0"/>
              <a:t>使用すると幻覚や妄想（ないものが見えたりする）、異常な行動など麻薬と同じような</a:t>
            </a:r>
          </a:p>
          <a:p>
            <a:r>
              <a:rPr lang="ja-JP" altLang="en-US" dirty="0" smtClean="0"/>
              <a:t>作用を起こします。</a:t>
            </a:r>
          </a:p>
          <a:p>
            <a:r>
              <a:rPr lang="ja-JP" altLang="en-US" dirty="0" smtClean="0"/>
              <a:t>みなさんもニュースで知っていると思いますが、危険ドラッグを使用してクルマの事故を起こし、何人もの関係ない人が亡くなっています。</a:t>
            </a:r>
          </a:p>
          <a:p>
            <a:r>
              <a:rPr lang="ja-JP" altLang="en-US" smtClean="0"/>
              <a:t>「合法」とか「デザイナースドラッグ」など紛らわしい名前にだまされないで、絶対に使用しないでください。</a:t>
            </a:r>
            <a:endParaRPr lang="en-US" altLang="ja-JP" dirty="0" smtClean="0"/>
          </a:p>
        </p:txBody>
      </p:sp>
      <p:sp>
        <p:nvSpPr>
          <p:cNvPr id="14950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300">
                <a:solidFill>
                  <a:schemeClr val="tx1"/>
                </a:solidFill>
                <a:latin typeface="Arial" charset="0"/>
                <a:ea typeface="ＭＳ Ｐ明朝" pitchFamily="18" charset="-128"/>
              </a:defRPr>
            </a:lvl1pPr>
            <a:lvl2pPr marL="804763" indent="-309524" eaLnBrk="0" hangingPunct="0">
              <a:spcBef>
                <a:spcPct val="30000"/>
              </a:spcBef>
              <a:defRPr kumimoji="1" sz="1300">
                <a:solidFill>
                  <a:schemeClr val="tx1"/>
                </a:solidFill>
                <a:latin typeface="Arial" charset="0"/>
                <a:ea typeface="ＭＳ Ｐ明朝" pitchFamily="18" charset="-128"/>
              </a:defRPr>
            </a:lvl2pPr>
            <a:lvl3pPr marL="1238098" indent="-247620" eaLnBrk="0" hangingPunct="0">
              <a:spcBef>
                <a:spcPct val="30000"/>
              </a:spcBef>
              <a:defRPr kumimoji="1" sz="1300">
                <a:solidFill>
                  <a:schemeClr val="tx1"/>
                </a:solidFill>
                <a:latin typeface="Arial" charset="0"/>
                <a:ea typeface="ＭＳ Ｐ明朝" pitchFamily="18" charset="-128"/>
              </a:defRPr>
            </a:lvl3pPr>
            <a:lvl4pPr marL="1733337" indent="-247620" eaLnBrk="0" hangingPunct="0">
              <a:spcBef>
                <a:spcPct val="30000"/>
              </a:spcBef>
              <a:defRPr kumimoji="1" sz="1300">
                <a:solidFill>
                  <a:schemeClr val="tx1"/>
                </a:solidFill>
                <a:latin typeface="Arial" charset="0"/>
                <a:ea typeface="ＭＳ Ｐ明朝" pitchFamily="18" charset="-128"/>
              </a:defRPr>
            </a:lvl4pPr>
            <a:lvl5pPr marL="2228576" indent="-247620" eaLnBrk="0" hangingPunct="0">
              <a:spcBef>
                <a:spcPct val="30000"/>
              </a:spcBef>
              <a:defRPr kumimoji="1" sz="1300">
                <a:solidFill>
                  <a:schemeClr val="tx1"/>
                </a:solidFill>
                <a:latin typeface="Arial" charset="0"/>
                <a:ea typeface="ＭＳ Ｐ明朝" pitchFamily="18" charset="-128"/>
              </a:defRPr>
            </a:lvl5pPr>
            <a:lvl6pPr marL="2723815" indent="-247620" eaLnBrk="0" fontAlgn="base" hangingPunct="0">
              <a:spcBef>
                <a:spcPct val="30000"/>
              </a:spcBef>
              <a:spcAft>
                <a:spcPct val="0"/>
              </a:spcAft>
              <a:defRPr kumimoji="1" sz="1300">
                <a:solidFill>
                  <a:schemeClr val="tx1"/>
                </a:solidFill>
                <a:latin typeface="Arial" charset="0"/>
                <a:ea typeface="ＭＳ Ｐ明朝" pitchFamily="18" charset="-128"/>
              </a:defRPr>
            </a:lvl6pPr>
            <a:lvl7pPr marL="3219054" indent="-247620" eaLnBrk="0" fontAlgn="base" hangingPunct="0">
              <a:spcBef>
                <a:spcPct val="30000"/>
              </a:spcBef>
              <a:spcAft>
                <a:spcPct val="0"/>
              </a:spcAft>
              <a:defRPr kumimoji="1" sz="1300">
                <a:solidFill>
                  <a:schemeClr val="tx1"/>
                </a:solidFill>
                <a:latin typeface="Arial" charset="0"/>
                <a:ea typeface="ＭＳ Ｐ明朝" pitchFamily="18" charset="-128"/>
              </a:defRPr>
            </a:lvl7pPr>
            <a:lvl8pPr marL="3714293" indent="-247620" eaLnBrk="0" fontAlgn="base" hangingPunct="0">
              <a:spcBef>
                <a:spcPct val="30000"/>
              </a:spcBef>
              <a:spcAft>
                <a:spcPct val="0"/>
              </a:spcAft>
              <a:defRPr kumimoji="1" sz="1300">
                <a:solidFill>
                  <a:schemeClr val="tx1"/>
                </a:solidFill>
                <a:latin typeface="Arial" charset="0"/>
                <a:ea typeface="ＭＳ Ｐ明朝" pitchFamily="18" charset="-128"/>
              </a:defRPr>
            </a:lvl8pPr>
            <a:lvl9pPr marL="4209532" indent="-247620"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0E3BCD44-0CE0-4E5A-90E0-C41E8F8F7D44}" type="slidenum">
              <a:rPr lang="en-US" altLang="ja-JP" smtClean="0">
                <a:ea typeface="ＭＳ Ｐゴシック" pitchFamily="50" charset="-128"/>
              </a:rPr>
              <a:pPr eaLnBrk="1" hangingPunct="1">
                <a:spcBef>
                  <a:spcPct val="0"/>
                </a:spcBef>
              </a:pPr>
              <a:t>73</a:t>
            </a:fld>
            <a:endParaRPr lang="en-US" altLang="ja-JP" smtClean="0">
              <a:ea typeface="ＭＳ Ｐゴシック" pitchFamily="50" charset="-128"/>
            </a:endParaRPr>
          </a:p>
        </p:txBody>
      </p:sp>
    </p:spTree>
    <p:extLst>
      <p:ext uri="{BB962C8B-B14F-4D97-AF65-F5344CB8AC3E}">
        <p14:creationId xmlns:p14="http://schemas.microsoft.com/office/powerpoint/2010/main" val="33686188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スライド イメージ プレースホルダー 1"/>
          <p:cNvSpPr>
            <a:spLocks noGrp="1" noRot="1" noChangeAspect="1" noTextEdit="1"/>
          </p:cNvSpPr>
          <p:nvPr>
            <p:ph type="sldImg"/>
          </p:nvPr>
        </p:nvSpPr>
        <p:spPr>
          <a:xfrm>
            <a:off x="992188" y="768350"/>
            <a:ext cx="5114925" cy="3836988"/>
          </a:xfrm>
          <a:ln/>
        </p:spPr>
      </p:sp>
      <p:sp>
        <p:nvSpPr>
          <p:cNvPr id="15257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今は情報があふれインターネットでなんでも買える時代です。</a:t>
            </a:r>
            <a:endParaRPr lang="en-US" altLang="ja-JP" dirty="0" smtClean="0"/>
          </a:p>
          <a:p>
            <a:r>
              <a:rPr lang="ja-JP" altLang="en-US" dirty="0" smtClean="0"/>
              <a:t>逆に言うと、自分の身は自分で守る知識を持たなければいけないということです。</a:t>
            </a:r>
            <a:endParaRPr lang="en-US" altLang="ja-JP" dirty="0" smtClean="0"/>
          </a:p>
          <a:p>
            <a:r>
              <a:rPr lang="ja-JP" altLang="en-US" dirty="0" smtClean="0"/>
              <a:t>乱用をした人も薬物の危険性をちゃんと知っていれば使わなかったと後悔するそうです。</a:t>
            </a:r>
            <a:endParaRPr lang="en-US" altLang="ja-JP" dirty="0" smtClean="0"/>
          </a:p>
          <a:p>
            <a:r>
              <a:rPr lang="ja-JP" altLang="en-US" dirty="0" smtClean="0"/>
              <a:t>まず知識を持つこと、それから警戒心を持って下さい。</a:t>
            </a:r>
            <a:endParaRPr lang="en-US" altLang="ja-JP" dirty="0" smtClean="0"/>
          </a:p>
          <a:p>
            <a:endParaRPr lang="en-US" altLang="ja-JP" dirty="0" smtClean="0"/>
          </a:p>
          <a:p>
            <a:r>
              <a:rPr lang="ja-JP" altLang="en-US" dirty="0" smtClean="0"/>
              <a:t>堂々と売られているから安全ということはありません。</a:t>
            </a:r>
            <a:endParaRPr lang="en-US" altLang="ja-JP" dirty="0" smtClean="0"/>
          </a:p>
          <a:p>
            <a:r>
              <a:rPr lang="ja-JP" altLang="en-US" dirty="0" smtClean="0"/>
              <a:t>こうした薬物以外でもインターネットで売られているダイエットサプリなどで病気になったり、死んでしまった人もいます。</a:t>
            </a:r>
            <a:endParaRPr lang="en-US" altLang="ja-JP" dirty="0" smtClean="0"/>
          </a:p>
          <a:p>
            <a:endParaRPr lang="en-US" altLang="ja-JP" dirty="0" smtClean="0"/>
          </a:p>
          <a:p>
            <a:r>
              <a:rPr lang="ja-JP" altLang="en-US" dirty="0" err="1" smtClean="0"/>
              <a:t>ですので</a:t>
            </a:r>
            <a:r>
              <a:rPr lang="ja-JP" altLang="en-US" dirty="0" smtClean="0"/>
              <a:t>病院や薬局で直接もらう薬や家族から渡された薬以外は、たとえ健康食品だと言われても</a:t>
            </a:r>
            <a:endParaRPr lang="en-US" altLang="ja-JP" dirty="0" smtClean="0"/>
          </a:p>
          <a:p>
            <a:r>
              <a:rPr lang="ja-JP" altLang="en-US" dirty="0" smtClean="0"/>
              <a:t>ゼッタイに使ってはいけません。</a:t>
            </a:r>
            <a:endParaRPr lang="en-US" altLang="ja-JP" dirty="0" smtClean="0"/>
          </a:p>
          <a:p>
            <a:endParaRPr lang="ja-JP" altLang="en-US" dirty="0" smtClean="0"/>
          </a:p>
          <a:p>
            <a:endParaRPr lang="ja-JP" altLang="en-US" dirty="0" smtClean="0"/>
          </a:p>
          <a:p>
            <a:endParaRPr lang="ja-JP" altLang="en-US" dirty="0" smtClean="0"/>
          </a:p>
        </p:txBody>
      </p:sp>
      <p:sp>
        <p:nvSpPr>
          <p:cNvPr id="15258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300">
                <a:solidFill>
                  <a:schemeClr val="tx1"/>
                </a:solidFill>
                <a:latin typeface="Arial" charset="0"/>
                <a:ea typeface="ＭＳ Ｐ明朝" pitchFamily="18" charset="-128"/>
              </a:defRPr>
            </a:lvl1pPr>
            <a:lvl2pPr marL="804763" indent="-309524" eaLnBrk="0" hangingPunct="0">
              <a:spcBef>
                <a:spcPct val="30000"/>
              </a:spcBef>
              <a:defRPr kumimoji="1" sz="1300">
                <a:solidFill>
                  <a:schemeClr val="tx1"/>
                </a:solidFill>
                <a:latin typeface="Arial" charset="0"/>
                <a:ea typeface="ＭＳ Ｐ明朝" pitchFamily="18" charset="-128"/>
              </a:defRPr>
            </a:lvl2pPr>
            <a:lvl3pPr marL="1238098" indent="-247620" eaLnBrk="0" hangingPunct="0">
              <a:spcBef>
                <a:spcPct val="30000"/>
              </a:spcBef>
              <a:defRPr kumimoji="1" sz="1300">
                <a:solidFill>
                  <a:schemeClr val="tx1"/>
                </a:solidFill>
                <a:latin typeface="Arial" charset="0"/>
                <a:ea typeface="ＭＳ Ｐ明朝" pitchFamily="18" charset="-128"/>
              </a:defRPr>
            </a:lvl3pPr>
            <a:lvl4pPr marL="1733337" indent="-247620" eaLnBrk="0" hangingPunct="0">
              <a:spcBef>
                <a:spcPct val="30000"/>
              </a:spcBef>
              <a:defRPr kumimoji="1" sz="1300">
                <a:solidFill>
                  <a:schemeClr val="tx1"/>
                </a:solidFill>
                <a:latin typeface="Arial" charset="0"/>
                <a:ea typeface="ＭＳ Ｐ明朝" pitchFamily="18" charset="-128"/>
              </a:defRPr>
            </a:lvl4pPr>
            <a:lvl5pPr marL="2228576" indent="-247620" eaLnBrk="0" hangingPunct="0">
              <a:spcBef>
                <a:spcPct val="30000"/>
              </a:spcBef>
              <a:defRPr kumimoji="1" sz="1300">
                <a:solidFill>
                  <a:schemeClr val="tx1"/>
                </a:solidFill>
                <a:latin typeface="Arial" charset="0"/>
                <a:ea typeface="ＭＳ Ｐ明朝" pitchFamily="18" charset="-128"/>
              </a:defRPr>
            </a:lvl5pPr>
            <a:lvl6pPr marL="2723815" indent="-247620" eaLnBrk="0" fontAlgn="base" hangingPunct="0">
              <a:spcBef>
                <a:spcPct val="30000"/>
              </a:spcBef>
              <a:spcAft>
                <a:spcPct val="0"/>
              </a:spcAft>
              <a:defRPr kumimoji="1" sz="1300">
                <a:solidFill>
                  <a:schemeClr val="tx1"/>
                </a:solidFill>
                <a:latin typeface="Arial" charset="0"/>
                <a:ea typeface="ＭＳ Ｐ明朝" pitchFamily="18" charset="-128"/>
              </a:defRPr>
            </a:lvl6pPr>
            <a:lvl7pPr marL="3219054" indent="-247620" eaLnBrk="0" fontAlgn="base" hangingPunct="0">
              <a:spcBef>
                <a:spcPct val="30000"/>
              </a:spcBef>
              <a:spcAft>
                <a:spcPct val="0"/>
              </a:spcAft>
              <a:defRPr kumimoji="1" sz="1300">
                <a:solidFill>
                  <a:schemeClr val="tx1"/>
                </a:solidFill>
                <a:latin typeface="Arial" charset="0"/>
                <a:ea typeface="ＭＳ Ｐ明朝" pitchFamily="18" charset="-128"/>
              </a:defRPr>
            </a:lvl7pPr>
            <a:lvl8pPr marL="3714293" indent="-247620" eaLnBrk="0" fontAlgn="base" hangingPunct="0">
              <a:spcBef>
                <a:spcPct val="30000"/>
              </a:spcBef>
              <a:spcAft>
                <a:spcPct val="0"/>
              </a:spcAft>
              <a:defRPr kumimoji="1" sz="1300">
                <a:solidFill>
                  <a:schemeClr val="tx1"/>
                </a:solidFill>
                <a:latin typeface="Arial" charset="0"/>
                <a:ea typeface="ＭＳ Ｐ明朝" pitchFamily="18" charset="-128"/>
              </a:defRPr>
            </a:lvl8pPr>
            <a:lvl9pPr marL="4209532" indent="-247620"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A1E59EF2-FD4B-434E-9106-FFE5B7F584BF}" type="slidenum">
              <a:rPr lang="en-US" altLang="ja-JP" smtClean="0">
                <a:ea typeface="ＭＳ Ｐゴシック" pitchFamily="50" charset="-128"/>
              </a:rPr>
              <a:pPr eaLnBrk="1" hangingPunct="1">
                <a:spcBef>
                  <a:spcPct val="0"/>
                </a:spcBef>
              </a:pPr>
              <a:t>74</a:t>
            </a:fld>
            <a:endParaRPr lang="en-US" altLang="ja-JP" smtClean="0">
              <a:ea typeface="ＭＳ Ｐゴシック" pitchFamily="50" charset="-128"/>
            </a:endParaRPr>
          </a:p>
        </p:txBody>
      </p:sp>
    </p:spTree>
    <p:extLst>
      <p:ext uri="{BB962C8B-B14F-4D97-AF65-F5344CB8AC3E}">
        <p14:creationId xmlns:p14="http://schemas.microsoft.com/office/powerpoint/2010/main" val="29870322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300">
                <a:solidFill>
                  <a:schemeClr val="tx1"/>
                </a:solidFill>
                <a:latin typeface="Arial" charset="0"/>
                <a:ea typeface="ＭＳ Ｐ明朝" pitchFamily="18" charset="-128"/>
              </a:defRPr>
            </a:lvl1pPr>
            <a:lvl2pPr marL="804763" indent="-309524" eaLnBrk="0" hangingPunct="0">
              <a:spcBef>
                <a:spcPct val="30000"/>
              </a:spcBef>
              <a:defRPr kumimoji="1" sz="1300">
                <a:solidFill>
                  <a:schemeClr val="tx1"/>
                </a:solidFill>
                <a:latin typeface="Arial" charset="0"/>
                <a:ea typeface="ＭＳ Ｐ明朝" pitchFamily="18" charset="-128"/>
              </a:defRPr>
            </a:lvl2pPr>
            <a:lvl3pPr marL="1238098" indent="-247620" eaLnBrk="0" hangingPunct="0">
              <a:spcBef>
                <a:spcPct val="30000"/>
              </a:spcBef>
              <a:defRPr kumimoji="1" sz="1300">
                <a:solidFill>
                  <a:schemeClr val="tx1"/>
                </a:solidFill>
                <a:latin typeface="Arial" charset="0"/>
                <a:ea typeface="ＭＳ Ｐ明朝" pitchFamily="18" charset="-128"/>
              </a:defRPr>
            </a:lvl3pPr>
            <a:lvl4pPr marL="1733337" indent="-247620" eaLnBrk="0" hangingPunct="0">
              <a:spcBef>
                <a:spcPct val="30000"/>
              </a:spcBef>
              <a:defRPr kumimoji="1" sz="1300">
                <a:solidFill>
                  <a:schemeClr val="tx1"/>
                </a:solidFill>
                <a:latin typeface="Arial" charset="0"/>
                <a:ea typeface="ＭＳ Ｐ明朝" pitchFamily="18" charset="-128"/>
              </a:defRPr>
            </a:lvl4pPr>
            <a:lvl5pPr marL="2228576" indent="-247620" eaLnBrk="0" hangingPunct="0">
              <a:spcBef>
                <a:spcPct val="30000"/>
              </a:spcBef>
              <a:defRPr kumimoji="1" sz="1300">
                <a:solidFill>
                  <a:schemeClr val="tx1"/>
                </a:solidFill>
                <a:latin typeface="Arial" charset="0"/>
                <a:ea typeface="ＭＳ Ｐ明朝" pitchFamily="18" charset="-128"/>
              </a:defRPr>
            </a:lvl5pPr>
            <a:lvl6pPr marL="2723815" indent="-247620" eaLnBrk="0" fontAlgn="base" hangingPunct="0">
              <a:spcBef>
                <a:spcPct val="30000"/>
              </a:spcBef>
              <a:spcAft>
                <a:spcPct val="0"/>
              </a:spcAft>
              <a:defRPr kumimoji="1" sz="1300">
                <a:solidFill>
                  <a:schemeClr val="tx1"/>
                </a:solidFill>
                <a:latin typeface="Arial" charset="0"/>
                <a:ea typeface="ＭＳ Ｐ明朝" pitchFamily="18" charset="-128"/>
              </a:defRPr>
            </a:lvl6pPr>
            <a:lvl7pPr marL="3219054" indent="-247620" eaLnBrk="0" fontAlgn="base" hangingPunct="0">
              <a:spcBef>
                <a:spcPct val="30000"/>
              </a:spcBef>
              <a:spcAft>
                <a:spcPct val="0"/>
              </a:spcAft>
              <a:defRPr kumimoji="1" sz="1300">
                <a:solidFill>
                  <a:schemeClr val="tx1"/>
                </a:solidFill>
                <a:latin typeface="Arial" charset="0"/>
                <a:ea typeface="ＭＳ Ｐ明朝" pitchFamily="18" charset="-128"/>
              </a:defRPr>
            </a:lvl7pPr>
            <a:lvl8pPr marL="3714293" indent="-247620" eaLnBrk="0" fontAlgn="base" hangingPunct="0">
              <a:spcBef>
                <a:spcPct val="30000"/>
              </a:spcBef>
              <a:spcAft>
                <a:spcPct val="0"/>
              </a:spcAft>
              <a:defRPr kumimoji="1" sz="1300">
                <a:solidFill>
                  <a:schemeClr val="tx1"/>
                </a:solidFill>
                <a:latin typeface="Arial" charset="0"/>
                <a:ea typeface="ＭＳ Ｐ明朝" pitchFamily="18" charset="-128"/>
              </a:defRPr>
            </a:lvl8pPr>
            <a:lvl9pPr marL="4209532" indent="-247620"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06982FB8-A957-44AF-93EC-EB0BE41A5702}" type="slidenum">
              <a:rPr lang="en-US" altLang="ja-JP" smtClean="0">
                <a:ea typeface="ＭＳ Ｐゴシック" pitchFamily="50" charset="-128"/>
              </a:rPr>
              <a:pPr eaLnBrk="1" hangingPunct="1">
                <a:spcBef>
                  <a:spcPct val="0"/>
                </a:spcBef>
              </a:pPr>
              <a:t>75</a:t>
            </a:fld>
            <a:endParaRPr lang="en-US" altLang="ja-JP" smtClean="0">
              <a:ea typeface="ＭＳ Ｐゴシック" pitchFamily="50" charset="-128"/>
            </a:endParaRPr>
          </a:p>
        </p:txBody>
      </p:sp>
      <p:sp>
        <p:nvSpPr>
          <p:cNvPr id="153603" name="Rectangle 2"/>
          <p:cNvSpPr>
            <a:spLocks noGrp="1" noRot="1" noChangeAspect="1" noChangeArrowheads="1" noTextEdit="1"/>
          </p:cNvSpPr>
          <p:nvPr>
            <p:ph type="sldImg"/>
          </p:nvPr>
        </p:nvSpPr>
        <p:spPr>
          <a:xfrm>
            <a:off x="992188" y="768350"/>
            <a:ext cx="5114925" cy="3836988"/>
          </a:xfrm>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1100" dirty="0"/>
              <a:t>薬がすべてを解決してくれるわけではありません。</a:t>
            </a:r>
            <a:endParaRPr lang="en-US" altLang="ja-JP" sz="1100" dirty="0"/>
          </a:p>
          <a:p>
            <a:pPr eaLnBrk="1" hangingPunct="1"/>
            <a:r>
              <a:rPr lang="ja-JP" altLang="en-US" sz="1100" dirty="0"/>
              <a:t>今日帰ったらぜひ家族と薬やタバコ、乱用薬物について話してみてください。</a:t>
            </a:r>
          </a:p>
        </p:txBody>
      </p:sp>
    </p:spTree>
    <p:extLst>
      <p:ext uri="{BB962C8B-B14F-4D97-AF65-F5344CB8AC3E}">
        <p14:creationId xmlns:p14="http://schemas.microsoft.com/office/powerpoint/2010/main" val="4477606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300">
                <a:solidFill>
                  <a:schemeClr val="tx1"/>
                </a:solidFill>
                <a:latin typeface="Arial" charset="0"/>
                <a:ea typeface="ＭＳ Ｐ明朝" pitchFamily="18" charset="-128"/>
              </a:defRPr>
            </a:lvl1pPr>
            <a:lvl2pPr marL="804763" indent="-309524" eaLnBrk="0" hangingPunct="0">
              <a:spcBef>
                <a:spcPct val="30000"/>
              </a:spcBef>
              <a:defRPr kumimoji="1" sz="1300">
                <a:solidFill>
                  <a:schemeClr val="tx1"/>
                </a:solidFill>
                <a:latin typeface="Arial" charset="0"/>
                <a:ea typeface="ＭＳ Ｐ明朝" pitchFamily="18" charset="-128"/>
              </a:defRPr>
            </a:lvl2pPr>
            <a:lvl3pPr marL="1238098" indent="-247620" eaLnBrk="0" hangingPunct="0">
              <a:spcBef>
                <a:spcPct val="30000"/>
              </a:spcBef>
              <a:defRPr kumimoji="1" sz="1300">
                <a:solidFill>
                  <a:schemeClr val="tx1"/>
                </a:solidFill>
                <a:latin typeface="Arial" charset="0"/>
                <a:ea typeface="ＭＳ Ｐ明朝" pitchFamily="18" charset="-128"/>
              </a:defRPr>
            </a:lvl3pPr>
            <a:lvl4pPr marL="1733337" indent="-247620" eaLnBrk="0" hangingPunct="0">
              <a:spcBef>
                <a:spcPct val="30000"/>
              </a:spcBef>
              <a:defRPr kumimoji="1" sz="1300">
                <a:solidFill>
                  <a:schemeClr val="tx1"/>
                </a:solidFill>
                <a:latin typeface="Arial" charset="0"/>
                <a:ea typeface="ＭＳ Ｐ明朝" pitchFamily="18" charset="-128"/>
              </a:defRPr>
            </a:lvl4pPr>
            <a:lvl5pPr marL="2228576" indent="-247620" eaLnBrk="0" hangingPunct="0">
              <a:spcBef>
                <a:spcPct val="30000"/>
              </a:spcBef>
              <a:defRPr kumimoji="1" sz="1300">
                <a:solidFill>
                  <a:schemeClr val="tx1"/>
                </a:solidFill>
                <a:latin typeface="Arial" charset="0"/>
                <a:ea typeface="ＭＳ Ｐ明朝" pitchFamily="18" charset="-128"/>
              </a:defRPr>
            </a:lvl5pPr>
            <a:lvl6pPr marL="2723815" indent="-247620" eaLnBrk="0" fontAlgn="base" hangingPunct="0">
              <a:spcBef>
                <a:spcPct val="30000"/>
              </a:spcBef>
              <a:spcAft>
                <a:spcPct val="0"/>
              </a:spcAft>
              <a:defRPr kumimoji="1" sz="1300">
                <a:solidFill>
                  <a:schemeClr val="tx1"/>
                </a:solidFill>
                <a:latin typeface="Arial" charset="0"/>
                <a:ea typeface="ＭＳ Ｐ明朝" pitchFamily="18" charset="-128"/>
              </a:defRPr>
            </a:lvl6pPr>
            <a:lvl7pPr marL="3219054" indent="-247620" eaLnBrk="0" fontAlgn="base" hangingPunct="0">
              <a:spcBef>
                <a:spcPct val="30000"/>
              </a:spcBef>
              <a:spcAft>
                <a:spcPct val="0"/>
              </a:spcAft>
              <a:defRPr kumimoji="1" sz="1300">
                <a:solidFill>
                  <a:schemeClr val="tx1"/>
                </a:solidFill>
                <a:latin typeface="Arial" charset="0"/>
                <a:ea typeface="ＭＳ Ｐ明朝" pitchFamily="18" charset="-128"/>
              </a:defRPr>
            </a:lvl7pPr>
            <a:lvl8pPr marL="3714293" indent="-247620" eaLnBrk="0" fontAlgn="base" hangingPunct="0">
              <a:spcBef>
                <a:spcPct val="30000"/>
              </a:spcBef>
              <a:spcAft>
                <a:spcPct val="0"/>
              </a:spcAft>
              <a:defRPr kumimoji="1" sz="1300">
                <a:solidFill>
                  <a:schemeClr val="tx1"/>
                </a:solidFill>
                <a:latin typeface="Arial" charset="0"/>
                <a:ea typeface="ＭＳ Ｐ明朝" pitchFamily="18" charset="-128"/>
              </a:defRPr>
            </a:lvl8pPr>
            <a:lvl9pPr marL="4209532" indent="-247620"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A6CF452F-62ED-4092-90BB-FE1B83D57783}" type="slidenum">
              <a:rPr lang="en-US" altLang="ja-JP" smtClean="0">
                <a:ea typeface="ＭＳ Ｐゴシック" pitchFamily="50" charset="-128"/>
              </a:rPr>
              <a:pPr eaLnBrk="1" hangingPunct="1">
                <a:spcBef>
                  <a:spcPct val="0"/>
                </a:spcBef>
              </a:pPr>
              <a:t>76</a:t>
            </a:fld>
            <a:endParaRPr lang="en-US" altLang="ja-JP" smtClean="0">
              <a:ea typeface="ＭＳ Ｐゴシック" pitchFamily="50" charset="-128"/>
            </a:endParaRPr>
          </a:p>
        </p:txBody>
      </p:sp>
      <p:sp>
        <p:nvSpPr>
          <p:cNvPr id="154627" name="Rectangle 2"/>
          <p:cNvSpPr>
            <a:spLocks noGrp="1" noRot="1" noChangeAspect="1" noChangeArrowheads="1" noTextEdit="1"/>
          </p:cNvSpPr>
          <p:nvPr>
            <p:ph type="sldImg"/>
          </p:nvPr>
        </p:nvSpPr>
        <p:spPr>
          <a:xfrm>
            <a:off x="992188" y="768350"/>
            <a:ext cx="5114925" cy="3836988"/>
          </a:xfrm>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smtClean="0"/>
              <a:t>薬などで分からないことがあったら近くの薬局の薬剤師に相談してみてください。</a:t>
            </a:r>
            <a:endParaRPr lang="ja-JP" altLang="ja-JP" dirty="0" smtClean="0"/>
          </a:p>
        </p:txBody>
      </p:sp>
    </p:spTree>
    <p:extLst>
      <p:ext uri="{BB962C8B-B14F-4D97-AF65-F5344CB8AC3E}">
        <p14:creationId xmlns:p14="http://schemas.microsoft.com/office/powerpoint/2010/main" val="194647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992188" y="768350"/>
            <a:ext cx="5114925" cy="3836988"/>
          </a:xfrm>
          <a:ln/>
        </p:spPr>
      </p:sp>
      <p:sp>
        <p:nvSpPr>
          <p:cNvPr id="106499" name="Rectangle 3"/>
          <p:cNvSpPr>
            <a:spLocks noGrp="1" noChangeArrowheads="1"/>
          </p:cNvSpPr>
          <p:nvPr>
            <p:ph type="body" idx="1"/>
          </p:nvPr>
        </p:nvSpPr>
        <p:spPr>
          <a:xfrm>
            <a:off x="715963" y="4860925"/>
            <a:ext cx="5891212" cy="5011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94" tIns="47348" rIns="94694" bIns="47348"/>
          <a:lstStyle/>
          <a:p>
            <a:pPr>
              <a:lnSpc>
                <a:spcPct val="110000"/>
              </a:lnSpc>
              <a:spcBef>
                <a:spcPct val="10000"/>
              </a:spcBef>
            </a:pPr>
            <a:r>
              <a:rPr lang="ja-JP" altLang="en-US" dirty="0" smtClean="0"/>
              <a:t>（アニメーションに沿って説明）</a:t>
            </a:r>
            <a:endParaRPr lang="en-US" altLang="ja-JP" dirty="0" smtClean="0"/>
          </a:p>
          <a:p>
            <a:pPr>
              <a:lnSpc>
                <a:spcPct val="110000"/>
              </a:lnSpc>
              <a:spcBef>
                <a:spcPct val="10000"/>
              </a:spcBef>
            </a:pPr>
            <a:r>
              <a:rPr lang="ja-JP" altLang="en-US" dirty="0" smtClean="0"/>
              <a:t>薬を飲むと食道、胃を通って小腸で吸収されます。</a:t>
            </a:r>
            <a:endParaRPr lang="en-US" altLang="ja-JP" dirty="0" smtClean="0"/>
          </a:p>
          <a:p>
            <a:pPr>
              <a:lnSpc>
                <a:spcPct val="110000"/>
              </a:lnSpc>
              <a:spcBef>
                <a:spcPct val="10000"/>
              </a:spcBef>
            </a:pPr>
            <a:r>
              <a:rPr lang="ja-JP" altLang="en-US" dirty="0" smtClean="0"/>
              <a:t>そして血液中にはいり、全身に運ばれます。</a:t>
            </a:r>
            <a:endParaRPr lang="en-US" altLang="ja-JP" dirty="0" smtClean="0"/>
          </a:p>
          <a:p>
            <a:pPr>
              <a:lnSpc>
                <a:spcPct val="110000"/>
              </a:lnSpc>
              <a:spcBef>
                <a:spcPct val="10000"/>
              </a:spcBef>
            </a:pPr>
            <a:r>
              <a:rPr lang="ja-JP" altLang="en-US" dirty="0" smtClean="0"/>
              <a:t>その後、主におしっこと一緒に排泄されていきます。</a:t>
            </a:r>
            <a:endParaRPr lang="en-US" altLang="ja-JP" dirty="0" smtClean="0"/>
          </a:p>
          <a:p>
            <a:pPr>
              <a:lnSpc>
                <a:spcPct val="110000"/>
              </a:lnSpc>
              <a:spcBef>
                <a:spcPct val="10000"/>
              </a:spcBef>
            </a:pPr>
            <a:r>
              <a:rPr lang="ja-JP" altLang="en-US" dirty="0" smtClean="0"/>
              <a:t>飲み薬は血液の中に入って初めて効果を発揮します。</a:t>
            </a:r>
          </a:p>
          <a:p>
            <a:pPr>
              <a:lnSpc>
                <a:spcPct val="90000"/>
              </a:lnSpc>
              <a:spcBef>
                <a:spcPct val="20000"/>
              </a:spcBef>
            </a:pPr>
            <a:endParaRPr lang="en-US" altLang="ja-JP" dirty="0" smtClean="0">
              <a:latin typeface="Times New Roman" pitchFamily="18" charset="0"/>
            </a:endParaRPr>
          </a:p>
          <a:p>
            <a:pPr>
              <a:lnSpc>
                <a:spcPct val="90000"/>
              </a:lnSpc>
              <a:spcBef>
                <a:spcPct val="20000"/>
              </a:spcBef>
            </a:pPr>
            <a:r>
              <a:rPr lang="en-US" altLang="ja-JP" dirty="0" smtClean="0">
                <a:latin typeface="Times New Roman" pitchFamily="18" charset="0"/>
              </a:rPr>
              <a:t>-----</a:t>
            </a:r>
          </a:p>
          <a:p>
            <a:pPr>
              <a:lnSpc>
                <a:spcPct val="90000"/>
              </a:lnSpc>
              <a:spcBef>
                <a:spcPct val="20000"/>
              </a:spcBef>
            </a:pPr>
            <a:r>
              <a:rPr lang="ja-JP" altLang="en-US" dirty="0" smtClean="0">
                <a:latin typeface="Times New Roman" pitchFamily="18" charset="0"/>
              </a:rPr>
              <a:t>薬が体の中をどうめぐり、どう出て行くかを知ることで薬の決まりを理解できる。</a:t>
            </a:r>
          </a:p>
          <a:p>
            <a:pPr>
              <a:lnSpc>
                <a:spcPct val="90000"/>
              </a:lnSpc>
              <a:spcBef>
                <a:spcPct val="20000"/>
              </a:spcBef>
            </a:pPr>
            <a:r>
              <a:rPr lang="ja-JP" altLang="en-US" dirty="0" smtClean="0">
                <a:latin typeface="Times New Roman" pitchFamily="18" charset="0"/>
              </a:rPr>
              <a:t>まずここでは、薬は口からのむと吸収され、血液に入って全身をぐるぐると巡ることを理解させる。</a:t>
            </a:r>
          </a:p>
          <a:p>
            <a:pPr>
              <a:lnSpc>
                <a:spcPct val="90000"/>
              </a:lnSpc>
              <a:spcBef>
                <a:spcPct val="20000"/>
              </a:spcBef>
            </a:pPr>
            <a:endParaRPr lang="ja-JP" altLang="en-US" dirty="0" smtClean="0">
              <a:latin typeface="Times New Roman" pitchFamily="18" charset="0"/>
            </a:endParaRPr>
          </a:p>
          <a:p>
            <a:pPr>
              <a:lnSpc>
                <a:spcPct val="90000"/>
              </a:lnSpc>
              <a:spcBef>
                <a:spcPct val="20000"/>
              </a:spcBef>
            </a:pPr>
            <a:r>
              <a:rPr lang="ja-JP" altLang="en-US" dirty="0" smtClean="0">
                <a:latin typeface="Times New Roman" pitchFamily="18" charset="0"/>
              </a:rPr>
              <a:t>＜薬の旅＞</a:t>
            </a:r>
          </a:p>
          <a:p>
            <a:pPr>
              <a:lnSpc>
                <a:spcPct val="90000"/>
              </a:lnSpc>
              <a:spcBef>
                <a:spcPct val="20000"/>
              </a:spcBef>
            </a:pPr>
            <a:r>
              <a:rPr lang="ja-JP" altLang="en-US" dirty="0" smtClean="0">
                <a:latin typeface="Times New Roman" pitchFamily="18" charset="0"/>
              </a:rPr>
              <a:t>・薬は、血液の中に入ってはじめて効果を発揮する。</a:t>
            </a:r>
          </a:p>
          <a:p>
            <a:pPr>
              <a:lnSpc>
                <a:spcPct val="110000"/>
              </a:lnSpc>
              <a:spcBef>
                <a:spcPct val="10000"/>
              </a:spcBef>
            </a:pPr>
            <a:r>
              <a:rPr kumimoji="0" lang="ja-JP" altLang="en-US" dirty="0" smtClean="0">
                <a:latin typeface="Times New Roman" pitchFamily="18" charset="0"/>
              </a:rPr>
              <a:t>・</a:t>
            </a:r>
            <a:r>
              <a:rPr lang="ja-JP" altLang="en-US" dirty="0" smtClean="0">
                <a:latin typeface="Times New Roman" pitchFamily="18" charset="0"/>
              </a:rPr>
              <a:t>例えばのみ薬は、口から入って、胃や腸で溶け出た成分が小腸で吸収され、血液の中に入る。</a:t>
            </a:r>
          </a:p>
          <a:p>
            <a:pPr>
              <a:lnSpc>
                <a:spcPct val="110000"/>
              </a:lnSpc>
              <a:spcBef>
                <a:spcPct val="10000"/>
              </a:spcBef>
            </a:pPr>
            <a:r>
              <a:rPr lang="ja-JP" altLang="en-US" dirty="0" smtClean="0">
                <a:latin typeface="Times New Roman" pitchFamily="18" charset="0"/>
              </a:rPr>
              <a:t>　そして殆どの成分は、まず肝臓で分解、代謝などされた後に、心臓から血液と一緒に全身に送り出されて身体内</a:t>
            </a:r>
          </a:p>
          <a:p>
            <a:pPr>
              <a:lnSpc>
                <a:spcPct val="110000"/>
              </a:lnSpc>
              <a:spcBef>
                <a:spcPct val="10000"/>
              </a:spcBef>
            </a:pPr>
            <a:r>
              <a:rPr lang="ja-JP" altLang="en-US" dirty="0" smtClean="0">
                <a:latin typeface="Times New Roman" pitchFamily="18" charset="0"/>
              </a:rPr>
              <a:t>　に分布し、患部まで運ばれて効果を発揮する。</a:t>
            </a:r>
          </a:p>
          <a:p>
            <a:pPr>
              <a:lnSpc>
                <a:spcPct val="110000"/>
              </a:lnSpc>
              <a:spcBef>
                <a:spcPct val="10000"/>
              </a:spcBef>
            </a:pPr>
            <a:r>
              <a:rPr lang="ja-JP" altLang="en-US" dirty="0" smtClean="0">
                <a:latin typeface="Times New Roman" pitchFamily="18" charset="0"/>
              </a:rPr>
              <a:t>・更に、薬は効果を表し始める一方で徐々に身体外へ排泄される。</a:t>
            </a:r>
          </a:p>
          <a:p>
            <a:pPr>
              <a:lnSpc>
                <a:spcPct val="110000"/>
              </a:lnSpc>
              <a:spcBef>
                <a:spcPct val="10000"/>
              </a:spcBef>
            </a:pPr>
            <a:r>
              <a:rPr lang="ja-JP" altLang="en-US" dirty="0" smtClean="0">
                <a:latin typeface="Times New Roman" pitchFamily="18" charset="0"/>
              </a:rPr>
              <a:t>・やがて薬の成分の多くは腎臓から小便の中や大腸から大便として排泄される</a:t>
            </a:r>
          </a:p>
        </p:txBody>
      </p:sp>
    </p:spTree>
    <p:extLst>
      <p:ext uri="{BB962C8B-B14F-4D97-AF65-F5344CB8AC3E}">
        <p14:creationId xmlns:p14="http://schemas.microsoft.com/office/powerpoint/2010/main" val="3454349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992188" y="768350"/>
            <a:ext cx="5114925" cy="3836988"/>
          </a:xfrm>
          <a:ln/>
        </p:spPr>
      </p:sp>
      <p:sp>
        <p:nvSpPr>
          <p:cNvPr id="107523" name="Rectangle 3"/>
          <p:cNvSpPr>
            <a:spLocks noGrp="1" noChangeArrowheads="1"/>
          </p:cNvSpPr>
          <p:nvPr>
            <p:ph type="body" idx="1"/>
          </p:nvPr>
        </p:nvSpPr>
        <p:spPr>
          <a:xfrm>
            <a:off x="692150" y="4672013"/>
            <a:ext cx="5838825" cy="5281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23106" bIns="149218"/>
          <a:lstStyle/>
          <a:p>
            <a:pPr eaLnBrk="1" hangingPunct="1"/>
            <a:r>
              <a:rPr lang="ja-JP" altLang="en-US" dirty="0" smtClean="0"/>
              <a:t>これは１日３回飲む薬の血中濃度をグラフにしたものです。</a:t>
            </a:r>
            <a:endParaRPr lang="en-US" altLang="ja-JP" dirty="0" smtClean="0"/>
          </a:p>
          <a:p>
            <a:pPr eaLnBrk="1" hangingPunct="1"/>
            <a:r>
              <a:rPr lang="ja-JP" altLang="en-US" dirty="0" smtClean="0"/>
              <a:t>縦の軸は血液中の薬の濃度です。</a:t>
            </a:r>
            <a:endParaRPr lang="en-US" altLang="ja-JP" dirty="0" smtClean="0"/>
          </a:p>
          <a:p>
            <a:pPr eaLnBrk="1" hangingPunct="1"/>
            <a:r>
              <a:rPr lang="ja-JP" altLang="en-US" dirty="0" smtClean="0"/>
              <a:t>上に行くほど濃く、下に行くほど血中濃度が低くなります。</a:t>
            </a:r>
            <a:endParaRPr lang="en-US" altLang="ja-JP" dirty="0" smtClean="0"/>
          </a:p>
          <a:p>
            <a:pPr eaLnBrk="1" hangingPunct="1"/>
            <a:r>
              <a:rPr lang="ja-JP" altLang="en-US" dirty="0" smtClean="0"/>
              <a:t>横の軸は時間です。</a:t>
            </a:r>
            <a:endParaRPr lang="en-US" altLang="ja-JP" dirty="0" smtClean="0"/>
          </a:p>
          <a:p>
            <a:pPr eaLnBrk="1" hangingPunct="1"/>
            <a:r>
              <a:rPr lang="ja-JP" altLang="en-US" dirty="0" smtClean="0"/>
              <a:t>１日３回なので左から朝、昼、夜となっています。</a:t>
            </a:r>
            <a:endParaRPr lang="en-US" altLang="ja-JP" dirty="0" smtClean="0"/>
          </a:p>
          <a:p>
            <a:pPr eaLnBrk="1" hangingPunct="1"/>
            <a:endParaRPr lang="en-US" altLang="ja-JP" dirty="0" smtClean="0"/>
          </a:p>
          <a:p>
            <a:pPr eaLnBrk="1" hangingPunct="1"/>
            <a:r>
              <a:rPr lang="ja-JP" altLang="en-US" dirty="0" smtClean="0"/>
              <a:t>まず朝、薬を飲むと血中濃度が上がっていきます。しばらくするとおしっこに排泄されるので徐々に下がっていきます。</a:t>
            </a:r>
            <a:endParaRPr lang="en-US" altLang="ja-JP" dirty="0" smtClean="0"/>
          </a:p>
          <a:p>
            <a:pPr eaLnBrk="1" hangingPunct="1"/>
            <a:r>
              <a:rPr lang="ja-JP" altLang="en-US" dirty="0" smtClean="0"/>
              <a:t>そこでまたお昼に飲むと血中濃度が上がり、下がる前に夜の分を飲むことで血中濃度が保たれる訳です。</a:t>
            </a:r>
            <a:endParaRPr lang="en-US" altLang="ja-JP" dirty="0" smtClean="0"/>
          </a:p>
          <a:p>
            <a:pPr eaLnBrk="1" hangingPunct="1"/>
            <a:endParaRPr lang="en-US" altLang="ja-JP" dirty="0" smtClean="0"/>
          </a:p>
          <a:p>
            <a:pPr eaLnBrk="1" hangingPunct="1"/>
            <a:r>
              <a:rPr lang="ja-JP" altLang="en-US" dirty="0" smtClean="0"/>
              <a:t>ここで３段の帯がありますが、真ん中の青いところ、この範囲に血中濃度が入っていれば、効果もあり副作用が</a:t>
            </a:r>
            <a:endParaRPr lang="en-US" altLang="ja-JP" dirty="0" smtClean="0"/>
          </a:p>
          <a:p>
            <a:pPr eaLnBrk="1" hangingPunct="1"/>
            <a:r>
              <a:rPr lang="ja-JP" altLang="en-US" dirty="0" smtClean="0"/>
              <a:t>起きにくいという範囲です。</a:t>
            </a:r>
            <a:endParaRPr lang="en-US" altLang="ja-JP" dirty="0" smtClean="0"/>
          </a:p>
          <a:p>
            <a:pPr eaLnBrk="1" hangingPunct="1"/>
            <a:r>
              <a:rPr lang="ja-JP" altLang="en-US" dirty="0" smtClean="0"/>
              <a:t>上の赤いところは血中濃度が高すぎて副作用が起きてしまう濃度、下のグレーの部分は血中濃度が</a:t>
            </a:r>
            <a:endParaRPr lang="en-US" altLang="ja-JP" dirty="0" smtClean="0"/>
          </a:p>
          <a:p>
            <a:pPr eaLnBrk="1" hangingPunct="1"/>
            <a:r>
              <a:rPr lang="ja-JP" altLang="en-US" dirty="0" smtClean="0"/>
              <a:t>低すぎて効果が表れない範囲です。</a:t>
            </a:r>
            <a:endParaRPr lang="en-US" altLang="ja-JP" dirty="0" smtClean="0"/>
          </a:p>
          <a:p>
            <a:pPr eaLnBrk="1" hangingPunct="1"/>
            <a:endParaRPr lang="en-US" altLang="ja-JP" dirty="0" smtClean="0"/>
          </a:p>
          <a:p>
            <a:pPr eaLnBrk="1" hangingPunct="1"/>
            <a:r>
              <a:rPr lang="ja-JP" altLang="en-US" dirty="0" smtClean="0"/>
              <a:t>このグラフのように青い範囲に血中濃度が保たれるようにするには用法を守ることが大事だということです。</a:t>
            </a:r>
            <a:endParaRPr lang="ja-JP" altLang="ja-JP" dirty="0" smtClean="0"/>
          </a:p>
          <a:p>
            <a:endParaRPr lang="en-US" altLang="ja-JP" dirty="0" smtClean="0">
              <a:latin typeface="ＭＳ Ｐ明朝" pitchFamily="18" charset="-128"/>
            </a:endParaRPr>
          </a:p>
          <a:p>
            <a:r>
              <a:rPr lang="en-US" altLang="ja-JP" dirty="0" smtClean="0">
                <a:latin typeface="ＭＳ Ｐ明朝" pitchFamily="18" charset="-128"/>
              </a:rPr>
              <a:t>------</a:t>
            </a:r>
          </a:p>
          <a:p>
            <a:r>
              <a:rPr lang="ja-JP" altLang="en-US" dirty="0" smtClean="0">
                <a:latin typeface="ＭＳ Ｐ明朝" pitchFamily="18" charset="-128"/>
              </a:rPr>
              <a:t>ここでは、薬の血中濃度の概念を通して、薬はのむ量やのむ時間が決められていることを理解させる。</a:t>
            </a:r>
          </a:p>
          <a:p>
            <a:r>
              <a:rPr lang="ja-JP" altLang="en-US" dirty="0" smtClean="0">
                <a:latin typeface="ＭＳ Ｐ明朝" pitchFamily="18" charset="-128"/>
              </a:rPr>
              <a:t>さらに、飲み忘れたり飲みすぎるとどうなるかを考えさせる。</a:t>
            </a:r>
          </a:p>
          <a:p>
            <a:endParaRPr lang="ja-JP" altLang="en-US" dirty="0" smtClean="0">
              <a:latin typeface="ＭＳ Ｐ明朝" pitchFamily="18" charset="-128"/>
            </a:endParaRPr>
          </a:p>
          <a:p>
            <a:r>
              <a:rPr lang="ja-JP" altLang="en-US" dirty="0" smtClean="0">
                <a:latin typeface="ＭＳ Ｐ明朝" pitchFamily="18" charset="-128"/>
              </a:rPr>
              <a:t>＜薬の血中濃度＞</a:t>
            </a:r>
          </a:p>
          <a:p>
            <a:r>
              <a:rPr lang="ja-JP" altLang="en-US" dirty="0" smtClean="0">
                <a:latin typeface="ＭＳ Ｐ明朝" pitchFamily="18" charset="-128"/>
              </a:rPr>
              <a:t>・</a:t>
            </a:r>
            <a:r>
              <a:rPr lang="ja-JP" altLang="en-US" dirty="0" smtClean="0">
                <a:latin typeface="Times New Roman" pitchFamily="18" charset="0"/>
              </a:rPr>
              <a:t>薬は、血液の中に入ってはじめて効果を発揮するが、更に効果を発揮する要因に重要な「薬の血中濃度」、つまり血液の中の薬の量がある。</a:t>
            </a:r>
          </a:p>
          <a:p>
            <a:r>
              <a:rPr lang="ja-JP" altLang="en-US" dirty="0" smtClean="0">
                <a:latin typeface="Times New Roman" pitchFamily="18" charset="0"/>
              </a:rPr>
              <a:t>・グラフの縦軸が血中濃度である。３段に色分けしたうち、真ん中の青い部分が血中濃度が適正な「効き目が現れる範囲」、上段の赤い部分が血中濃度が濃すぎて「危険な範囲」、下段の白い部分は血中濃度が低すぎて「効き目が現れない」範囲である。</a:t>
            </a:r>
          </a:p>
          <a:p>
            <a:r>
              <a:rPr lang="ja-JP" altLang="en-US" dirty="0" smtClean="0">
                <a:latin typeface="Times New Roman" pitchFamily="18" charset="0"/>
              </a:rPr>
              <a:t>・この、「薬の効き目が現れる範囲」を保つために、薬をのむ量とのむ回数が、薬ごとに決められている。</a:t>
            </a:r>
          </a:p>
          <a:p>
            <a:r>
              <a:rPr lang="ja-JP" altLang="en-US" dirty="0" smtClean="0">
                <a:latin typeface="Times New Roman" pitchFamily="18" charset="0"/>
              </a:rPr>
              <a:t>・このため、薬をあやまって</a:t>
            </a:r>
            <a:r>
              <a:rPr lang="en-US" altLang="ja-JP" dirty="0" smtClean="0">
                <a:latin typeface="Times New Roman" pitchFamily="18" charset="0"/>
              </a:rPr>
              <a:t>2</a:t>
            </a:r>
            <a:r>
              <a:rPr lang="ja-JP" altLang="en-US" dirty="0" smtClean="0">
                <a:latin typeface="Times New Roman" pitchFamily="18" charset="0"/>
              </a:rPr>
              <a:t>倍のんだり、飲み忘れてしまうと「効き目が現れない範囲」や「危険な範囲」となってしまう。</a:t>
            </a:r>
          </a:p>
        </p:txBody>
      </p:sp>
    </p:spTree>
    <p:extLst>
      <p:ext uri="{BB962C8B-B14F-4D97-AF65-F5344CB8AC3E}">
        <p14:creationId xmlns:p14="http://schemas.microsoft.com/office/powerpoint/2010/main" val="2445876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992188" y="768350"/>
            <a:ext cx="5114925" cy="3836988"/>
          </a:xfrm>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700" dirty="0" smtClean="0">
                <a:latin typeface="Times New Roman" pitchFamily="18" charset="0"/>
              </a:rPr>
              <a:t>血中濃度を維持することが大事だということが分かったと思います。</a:t>
            </a:r>
            <a:endParaRPr lang="en-US" altLang="ja-JP" sz="700" dirty="0" smtClean="0">
              <a:latin typeface="Times New Roman" pitchFamily="18" charset="0"/>
            </a:endParaRPr>
          </a:p>
          <a:p>
            <a:r>
              <a:rPr lang="ja-JP" altLang="en-US" sz="700" dirty="0" smtClean="0">
                <a:latin typeface="Times New Roman" pitchFamily="18" charset="0"/>
              </a:rPr>
              <a:t>薬の用法というのは血中濃度を維持するために、薬ごとに決められています。</a:t>
            </a:r>
            <a:endParaRPr lang="en-US" altLang="ja-JP" sz="700" dirty="0" smtClean="0">
              <a:latin typeface="Times New Roman" pitchFamily="18" charset="0"/>
            </a:endParaRPr>
          </a:p>
          <a:p>
            <a:r>
              <a:rPr lang="ja-JP" altLang="en-US" sz="700" dirty="0" smtClean="0">
                <a:latin typeface="Times New Roman" pitchFamily="18" charset="0"/>
              </a:rPr>
              <a:t>ですから用法を守るということは安全に、そして効果的に薬を使用するためにとても大切なのです。</a:t>
            </a:r>
          </a:p>
        </p:txBody>
      </p:sp>
    </p:spTree>
    <p:extLst>
      <p:ext uri="{BB962C8B-B14F-4D97-AF65-F5344CB8AC3E}">
        <p14:creationId xmlns:p14="http://schemas.microsoft.com/office/powerpoint/2010/main" val="27291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FB9BF182-5219-462C-AFD7-9B4054D00DC6}" type="slidenum">
              <a:rPr lang="en-US" altLang="ja-JP"/>
              <a:pPr>
                <a:defRPr/>
              </a:pPr>
              <a:t>‹#›</a:t>
            </a:fld>
            <a:endParaRPr lang="en-US" altLang="ja-JP"/>
          </a:p>
        </p:txBody>
      </p:sp>
    </p:spTree>
    <p:extLst>
      <p:ext uri="{BB962C8B-B14F-4D97-AF65-F5344CB8AC3E}">
        <p14:creationId xmlns:p14="http://schemas.microsoft.com/office/powerpoint/2010/main" val="1726692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ECDD2AD3-FEB1-48C1-98D2-75DA7F86371C}" type="slidenum">
              <a:rPr lang="en-US" altLang="ja-JP"/>
              <a:pPr>
                <a:defRPr/>
              </a:pPr>
              <a:t>‹#›</a:t>
            </a:fld>
            <a:endParaRPr lang="en-US" altLang="ja-JP"/>
          </a:p>
        </p:txBody>
      </p:sp>
    </p:spTree>
    <p:extLst>
      <p:ext uri="{BB962C8B-B14F-4D97-AF65-F5344CB8AC3E}">
        <p14:creationId xmlns:p14="http://schemas.microsoft.com/office/powerpoint/2010/main" val="3502421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14B6FF13-DB50-4842-88E6-6EFD8ABE3A05}" type="slidenum">
              <a:rPr lang="en-US" altLang="ja-JP"/>
              <a:pPr>
                <a:defRPr/>
              </a:pPr>
              <a:t>‹#›</a:t>
            </a:fld>
            <a:endParaRPr lang="en-US" altLang="ja-JP"/>
          </a:p>
        </p:txBody>
      </p:sp>
    </p:spTree>
    <p:extLst>
      <p:ext uri="{BB962C8B-B14F-4D97-AF65-F5344CB8AC3E}">
        <p14:creationId xmlns:p14="http://schemas.microsoft.com/office/powerpoint/2010/main" val="1234356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p:txBody>
          <a:bodyPr/>
          <a:lstStyle>
            <a:lvl1pPr>
              <a:defRPr/>
            </a:lvl1pPr>
          </a:lstStyle>
          <a:p>
            <a:pPr>
              <a:defRPr/>
            </a:pPr>
            <a:fld id="{1DBC79F9-B2D4-449C-82D8-DA2B6AAF2C15}" type="slidenum">
              <a:rPr lang="en-US" altLang="ja-JP"/>
              <a:pPr>
                <a:defRPr/>
              </a:pPr>
              <a:t>‹#›</a:t>
            </a:fld>
            <a:endParaRPr lang="en-US" altLang="ja-JP"/>
          </a:p>
        </p:txBody>
      </p:sp>
    </p:spTree>
    <p:extLst>
      <p:ext uri="{BB962C8B-B14F-4D97-AF65-F5344CB8AC3E}">
        <p14:creationId xmlns:p14="http://schemas.microsoft.com/office/powerpoint/2010/main" val="532994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pPr>
              <a:defRPr/>
            </a:pPr>
            <a:fld id="{9042AB2E-0B39-4AEC-A7F1-790274464EAA}" type="slidenum">
              <a:rPr lang="en-US" altLang="ja-JP"/>
              <a:pPr>
                <a:defRPr/>
              </a:pPr>
              <a:t>‹#›</a:t>
            </a:fld>
            <a:endParaRPr lang="en-US" altLang="ja-JP"/>
          </a:p>
        </p:txBody>
      </p:sp>
    </p:spTree>
    <p:extLst>
      <p:ext uri="{BB962C8B-B14F-4D97-AF65-F5344CB8AC3E}">
        <p14:creationId xmlns:p14="http://schemas.microsoft.com/office/powerpoint/2010/main" val="2561039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D2FFE88-0D28-4A76-8305-51B65D345555}" type="datetimeFigureOut">
              <a:rPr lang="ja-JP" altLang="en-US"/>
              <a:pPr>
                <a:defRPr/>
              </a:pPr>
              <a:t>2017/5/1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163D3EA-7AA9-44D6-8A1F-08281334E1AE}" type="slidenum">
              <a:rPr lang="ja-JP" altLang="en-US"/>
              <a:pPr>
                <a:defRPr/>
              </a:pPr>
              <a:t>‹#›</a:t>
            </a:fld>
            <a:endParaRPr lang="ja-JP" altLang="en-US"/>
          </a:p>
        </p:txBody>
      </p:sp>
    </p:spTree>
    <p:extLst>
      <p:ext uri="{BB962C8B-B14F-4D97-AF65-F5344CB8AC3E}">
        <p14:creationId xmlns:p14="http://schemas.microsoft.com/office/powerpoint/2010/main" val="647226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29CAB543-E9E1-4B3A-98A9-0BCC534C972F}" type="slidenum">
              <a:rPr lang="en-US" altLang="ja-JP"/>
              <a:pPr>
                <a:defRPr/>
              </a:pPr>
              <a:t>‹#›</a:t>
            </a:fld>
            <a:endParaRPr lang="en-US" altLang="ja-JP"/>
          </a:p>
        </p:txBody>
      </p:sp>
    </p:spTree>
    <p:extLst>
      <p:ext uri="{BB962C8B-B14F-4D97-AF65-F5344CB8AC3E}">
        <p14:creationId xmlns:p14="http://schemas.microsoft.com/office/powerpoint/2010/main" val="4126729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D50842B6-6ED6-42E8-9B1A-4C5BEB4C04D9}" type="slidenum">
              <a:rPr lang="en-US" altLang="ja-JP"/>
              <a:pPr>
                <a:defRPr/>
              </a:pPr>
              <a:t>‹#›</a:t>
            </a:fld>
            <a:endParaRPr lang="en-US" altLang="ja-JP"/>
          </a:p>
        </p:txBody>
      </p:sp>
    </p:spTree>
    <p:extLst>
      <p:ext uri="{BB962C8B-B14F-4D97-AF65-F5344CB8AC3E}">
        <p14:creationId xmlns:p14="http://schemas.microsoft.com/office/powerpoint/2010/main" val="387615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2F0A19DF-9F1B-444D-8560-41A373F0263E}" type="slidenum">
              <a:rPr lang="en-US" altLang="ja-JP"/>
              <a:pPr>
                <a:defRPr/>
              </a:pPr>
              <a:t>‹#›</a:t>
            </a:fld>
            <a:endParaRPr lang="en-US" altLang="ja-JP"/>
          </a:p>
        </p:txBody>
      </p:sp>
    </p:spTree>
    <p:extLst>
      <p:ext uri="{BB962C8B-B14F-4D97-AF65-F5344CB8AC3E}">
        <p14:creationId xmlns:p14="http://schemas.microsoft.com/office/powerpoint/2010/main" val="4199515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a:solidFill>
                <a:srgbClr val="775F55"/>
              </a:solidFill>
            </a:endParaRPr>
          </a:p>
        </p:txBody>
      </p:sp>
      <p:sp>
        <p:nvSpPr>
          <p:cNvPr id="3" name="フッター プレースホルダー 2"/>
          <p:cNvSpPr>
            <a:spLocks noGrp="1"/>
          </p:cNvSpPr>
          <p:nvPr>
            <p:ph type="ftr" sz="quarter" idx="11"/>
          </p:nvPr>
        </p:nvSpPr>
        <p:spPr/>
        <p:txBody>
          <a:bodyPr/>
          <a:lstStyle>
            <a:lvl1pPr>
              <a:defRPr/>
            </a:lvl1pPr>
          </a:lstStyle>
          <a:p>
            <a:pPr>
              <a:defRPr/>
            </a:pPr>
            <a:endParaRPr lang="en-US" altLang="ja-JP">
              <a:solidFill>
                <a:srgbClr val="775F55"/>
              </a:solidFill>
            </a:endParaRPr>
          </a:p>
        </p:txBody>
      </p:sp>
      <p:sp>
        <p:nvSpPr>
          <p:cNvPr id="4" name="スライド番号プレースホルダー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BAA91C66-67F9-42DE-9653-765F93E81D37}" type="slidenum">
              <a:rPr lang="en-US" altLang="ja-JP">
                <a:solidFill>
                  <a:srgbClr val="775F55"/>
                </a:solidFill>
              </a:rPr>
              <a:pPr>
                <a:defRPr/>
              </a:pPr>
              <a:t>‹#›</a:t>
            </a:fld>
            <a:endParaRPr lang="en-US" altLang="ja-JP">
              <a:solidFill>
                <a:srgbClr val="775F55"/>
              </a:solidFill>
            </a:endParaRPr>
          </a:p>
        </p:txBody>
      </p:sp>
    </p:spTree>
    <p:extLst>
      <p:ext uri="{BB962C8B-B14F-4D97-AF65-F5344CB8AC3E}">
        <p14:creationId xmlns:p14="http://schemas.microsoft.com/office/powerpoint/2010/main" val="395607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17922C2B-7E10-43AB-968C-47DBE9DFDEB6}" type="slidenum">
              <a:rPr lang="en-US" altLang="ja-JP"/>
              <a:pPr>
                <a:defRPr/>
              </a:pPr>
              <a:t>‹#›</a:t>
            </a:fld>
            <a:endParaRPr lang="en-US" altLang="ja-JP"/>
          </a:p>
        </p:txBody>
      </p:sp>
    </p:spTree>
    <p:extLst>
      <p:ext uri="{BB962C8B-B14F-4D97-AF65-F5344CB8AC3E}">
        <p14:creationId xmlns:p14="http://schemas.microsoft.com/office/powerpoint/2010/main" val="162956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5BB84771-FB19-405E-8D81-E99C51A993AE}" type="slidenum">
              <a:rPr lang="en-US" altLang="ja-JP"/>
              <a:pPr>
                <a:defRPr/>
              </a:pPr>
              <a:t>‹#›</a:t>
            </a:fld>
            <a:endParaRPr lang="en-US" altLang="ja-JP"/>
          </a:p>
        </p:txBody>
      </p:sp>
    </p:spTree>
    <p:extLst>
      <p:ext uri="{BB962C8B-B14F-4D97-AF65-F5344CB8AC3E}">
        <p14:creationId xmlns:p14="http://schemas.microsoft.com/office/powerpoint/2010/main" val="3289200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318E608-669E-456B-ACD4-0535B28A1DB5}" type="datetimeFigureOut">
              <a:rPr lang="ja-JP" altLang="en-US"/>
              <a:pPr>
                <a:defRPr/>
              </a:pPr>
              <a:t>2017/5/1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B84CB91-EACA-4558-A1A7-C0784A67DDCB}" type="slidenum">
              <a:rPr lang="ja-JP" altLang="en-US"/>
              <a:pPr>
                <a:defRPr/>
              </a:pPr>
              <a:t>‹#›</a:t>
            </a:fld>
            <a:endParaRPr lang="ja-JP" altLang="en-US"/>
          </a:p>
        </p:txBody>
      </p:sp>
    </p:spTree>
    <p:extLst>
      <p:ext uri="{BB962C8B-B14F-4D97-AF65-F5344CB8AC3E}">
        <p14:creationId xmlns:p14="http://schemas.microsoft.com/office/powerpoint/2010/main" val="3471050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cSld name="セクション見出し">
    <p:bg>
      <p:bgRef idx="1003">
        <a:schemeClr val="bg1"/>
      </p:bgRef>
    </p:bg>
    <p:spTree>
      <p:nvGrpSpPr>
        <p:cNvPr id="1" name=""/>
        <p:cNvGrpSpPr/>
        <p:nvPr/>
      </p:nvGrpSpPr>
      <p:grpSpPr>
        <a:xfrm>
          <a:off x="0" y="0"/>
          <a:ext cx="0" cy="0"/>
          <a:chOff x="0" y="0"/>
          <a:chExt cx="0" cy="0"/>
        </a:xfrm>
      </p:grpSpPr>
      <p:sp>
        <p:nvSpPr>
          <p:cNvPr id="4" name="正方形/長方形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5" name="正方形/長方形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6" name="正方形/長方形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3" name="テキスト プレースホルダー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タイトル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ja-JP" altLang="en-US" smtClean="0"/>
              <a:t>マスター タイトルの書式設定</a:t>
            </a:r>
            <a:endParaRPr lang="en-US"/>
          </a:p>
        </p:txBody>
      </p:sp>
      <p:sp>
        <p:nvSpPr>
          <p:cNvPr id="7" name="日付プレースホルダー 11"/>
          <p:cNvSpPr>
            <a:spLocks noGrp="1"/>
          </p:cNvSpPr>
          <p:nvPr>
            <p:ph type="dt" sz="half" idx="10"/>
          </p:nvPr>
        </p:nvSpPr>
        <p:spPr/>
        <p:txBody>
          <a:bodyPr/>
          <a:lstStyle>
            <a:lvl1pPr>
              <a:defRPr/>
            </a:lvl1pPr>
          </a:lstStyle>
          <a:p>
            <a:pPr>
              <a:defRPr/>
            </a:pPr>
            <a:endParaRPr lang="en-US" altLang="ja-JP"/>
          </a:p>
        </p:txBody>
      </p:sp>
      <p:sp>
        <p:nvSpPr>
          <p:cNvPr id="8" name="スライド番号プレースホルダー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16569EA3-601E-4BAA-9E3C-A49E8215BA8C}" type="slidenum">
              <a:rPr lang="en-US" altLang="ja-JP"/>
              <a:pPr>
                <a:defRPr/>
              </a:pPr>
              <a:t>‹#›</a:t>
            </a:fld>
            <a:endParaRPr lang="en-US" altLang="ja-JP"/>
          </a:p>
        </p:txBody>
      </p:sp>
      <p:sp>
        <p:nvSpPr>
          <p:cNvPr id="9" name="フッター プレースホルダー 13"/>
          <p:cNvSpPr>
            <a:spLocks noGrp="1"/>
          </p:cNvSpPr>
          <p:nvPr>
            <p:ph type="ftr" sz="quarter"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235189220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日付プレースホルダー 13"/>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2"/>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22"/>
          <p:cNvSpPr>
            <a:spLocks noGrp="1"/>
          </p:cNvSpPr>
          <p:nvPr>
            <p:ph type="sldNum" sz="quarter" idx="12"/>
          </p:nvPr>
        </p:nvSpPr>
        <p:spPr/>
        <p:txBody>
          <a:bodyPr/>
          <a:lstStyle>
            <a:lvl1pPr>
              <a:defRPr/>
            </a:lvl1pPr>
          </a:lstStyle>
          <a:p>
            <a:pPr>
              <a:defRPr/>
            </a:pPr>
            <a:fld id="{DD96B8FC-EE9A-40C7-9B38-FE3AE51CA45E}" type="slidenum">
              <a:rPr lang="en-US" altLang="ja-JP"/>
              <a:pPr>
                <a:defRPr/>
              </a:pPr>
              <a:t>‹#›</a:t>
            </a:fld>
            <a:endParaRPr lang="en-US" altLang="ja-JP"/>
          </a:p>
        </p:txBody>
      </p:sp>
    </p:spTree>
    <p:extLst>
      <p:ext uri="{BB962C8B-B14F-4D97-AF65-F5344CB8AC3E}">
        <p14:creationId xmlns:p14="http://schemas.microsoft.com/office/powerpoint/2010/main" val="4606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93B0DEA8-F4EA-4B7B-8E67-539BC89F6DCF}" type="slidenum">
              <a:rPr lang="en-US" altLang="ja-JP"/>
              <a:pPr>
                <a:defRPr/>
              </a:pPr>
              <a:t>‹#›</a:t>
            </a:fld>
            <a:endParaRPr lang="en-US" altLang="ja-JP"/>
          </a:p>
        </p:txBody>
      </p:sp>
    </p:spTree>
    <p:extLst>
      <p:ext uri="{BB962C8B-B14F-4D97-AF65-F5344CB8AC3E}">
        <p14:creationId xmlns:p14="http://schemas.microsoft.com/office/powerpoint/2010/main" val="363463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0E50614B-A871-4EC3-A80B-99FACBBA0DE2}" type="slidenum">
              <a:rPr lang="en-US" altLang="ja-JP"/>
              <a:pPr>
                <a:defRPr/>
              </a:pPr>
              <a:t>‹#›</a:t>
            </a:fld>
            <a:endParaRPr lang="en-US" altLang="ja-JP"/>
          </a:p>
        </p:txBody>
      </p:sp>
    </p:spTree>
    <p:extLst>
      <p:ext uri="{BB962C8B-B14F-4D97-AF65-F5344CB8AC3E}">
        <p14:creationId xmlns:p14="http://schemas.microsoft.com/office/powerpoint/2010/main" val="1557100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p:txBody>
          <a:bodyPr/>
          <a:lstStyle>
            <a:lvl1pPr>
              <a:defRPr/>
            </a:lvl1pPr>
          </a:lstStyle>
          <a:p>
            <a:pPr>
              <a:defRPr/>
            </a:pPr>
            <a:fld id="{29763053-557E-4E62-90B1-78A86DA8A370}" type="slidenum">
              <a:rPr lang="en-US" altLang="ja-JP"/>
              <a:pPr>
                <a:defRPr/>
              </a:pPr>
              <a:t>‹#›</a:t>
            </a:fld>
            <a:endParaRPr lang="en-US" altLang="ja-JP"/>
          </a:p>
        </p:txBody>
      </p:sp>
    </p:spTree>
    <p:extLst>
      <p:ext uri="{BB962C8B-B14F-4D97-AF65-F5344CB8AC3E}">
        <p14:creationId xmlns:p14="http://schemas.microsoft.com/office/powerpoint/2010/main" val="3600440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pPr>
              <a:defRPr/>
            </a:pPr>
            <a:fld id="{76F3430B-1E5F-4955-B6E0-4BF27184C31A}" type="slidenum">
              <a:rPr lang="en-US" altLang="ja-JP"/>
              <a:pPr>
                <a:defRPr/>
              </a:pPr>
              <a:t>‹#›</a:t>
            </a:fld>
            <a:endParaRPr lang="en-US" altLang="ja-JP"/>
          </a:p>
        </p:txBody>
      </p:sp>
    </p:spTree>
    <p:extLst>
      <p:ext uri="{BB962C8B-B14F-4D97-AF65-F5344CB8AC3E}">
        <p14:creationId xmlns:p14="http://schemas.microsoft.com/office/powerpoint/2010/main" val="2247565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p:txBody>
          <a:bodyPr/>
          <a:lstStyle>
            <a:lvl1pPr>
              <a:defRPr/>
            </a:lvl1pPr>
          </a:lstStyle>
          <a:p>
            <a:pPr>
              <a:defRPr/>
            </a:pPr>
            <a:fld id="{3243B75C-E76C-4C4E-A3DE-9A81FA79D59F}" type="slidenum">
              <a:rPr lang="en-US" altLang="ja-JP"/>
              <a:pPr>
                <a:defRPr/>
              </a:pPr>
              <a:t>‹#›</a:t>
            </a:fld>
            <a:endParaRPr lang="en-US" altLang="ja-JP"/>
          </a:p>
        </p:txBody>
      </p:sp>
    </p:spTree>
    <p:extLst>
      <p:ext uri="{BB962C8B-B14F-4D97-AF65-F5344CB8AC3E}">
        <p14:creationId xmlns:p14="http://schemas.microsoft.com/office/powerpoint/2010/main" val="3406457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A37B149A-3F65-430E-9E5C-9CB97EEC98F7}" type="slidenum">
              <a:rPr lang="en-US" altLang="ja-JP"/>
              <a:pPr>
                <a:defRPr/>
              </a:pPr>
              <a:t>‹#›</a:t>
            </a:fld>
            <a:endParaRPr lang="en-US" altLang="ja-JP"/>
          </a:p>
        </p:txBody>
      </p:sp>
    </p:spTree>
    <p:extLst>
      <p:ext uri="{BB962C8B-B14F-4D97-AF65-F5344CB8AC3E}">
        <p14:creationId xmlns:p14="http://schemas.microsoft.com/office/powerpoint/2010/main" val="3919016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40527AAC-1E14-4AC5-A60A-B777BAF2DDBD}" type="slidenum">
              <a:rPr lang="en-US" altLang="ja-JP"/>
              <a:pPr>
                <a:defRPr/>
              </a:pPr>
              <a:t>‹#›</a:t>
            </a:fld>
            <a:endParaRPr lang="en-US" altLang="ja-JP"/>
          </a:p>
        </p:txBody>
      </p:sp>
    </p:spTree>
    <p:extLst>
      <p:ext uri="{BB962C8B-B14F-4D97-AF65-F5344CB8AC3E}">
        <p14:creationId xmlns:p14="http://schemas.microsoft.com/office/powerpoint/2010/main" val="135777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6.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Times New Roman" pitchFamily="18" charset="0"/>
              </a:defRPr>
            </a:lvl1pPr>
          </a:lstStyle>
          <a:p>
            <a:pPr>
              <a:defRPr/>
            </a:pPr>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Times New Roman" pitchFamily="18" charset="0"/>
              </a:defRPr>
            </a:lvl1pPr>
          </a:lstStyle>
          <a:p>
            <a:pPr>
              <a:defRPr/>
            </a:pPr>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C44EA8C-4831-4B27-9F0A-C477A0A5C22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9A31365B-77CB-4B89-A217-08525F441B5B}" type="datetimeFigureOut">
              <a:rPr lang="ja-JP" altLang="en-US"/>
              <a:pPr>
                <a:defRPr/>
              </a:pPr>
              <a:t>2017/5/1</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06085067-E465-461D-8BB2-5A3A4259569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26" r:id="rId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AC3C9BAA-0627-4BFA-AE60-BFAA4E90CE2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932" r:id="rId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82A8022B-43EF-4E57-A1D3-C9574464AAB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933" r:id="rId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E470A5E4-ADEE-4E17-8441-6429C09A6658}"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934" r:id="rId1"/>
    <p:sldLayoutId id="2147483937" r:id="rId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3F11AC85-E02B-4023-ADFD-94F9940FC9A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8" r:id="rId3"/>
    <p:sldLayoutId id="2147483939" r:id="rId4"/>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9.xml"/><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4.png"/><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7.png"/><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26.jpe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28.jpeg"/><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28.jpeg"/><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28.jpeg"/><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28.jpe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2.png"/><Relationship Id="rId5" Type="http://schemas.openxmlformats.org/officeDocument/2006/relationships/image" Target="../media/image14.png"/><Relationship Id="rId4" Type="http://schemas.openxmlformats.org/officeDocument/2006/relationships/oleObject" Target="../embeddings/oleObject6.bin"/></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36.wmf"/></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8.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5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49.jpg"/><Relationship Id="rId7" Type="http://schemas.openxmlformats.org/officeDocument/2006/relationships/image" Target="../media/image53.JPG"/><Relationship Id="rId2" Type="http://schemas.openxmlformats.org/officeDocument/2006/relationships/notesSlide" Target="../notesSlides/notesSlide53.xml"/><Relationship Id="rId1" Type="http://schemas.openxmlformats.org/officeDocument/2006/relationships/slideLayout" Target="../slideLayouts/slideLayout22.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jp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jpeg"/><Relationship Id="rId4" Type="http://schemas.openxmlformats.org/officeDocument/2006/relationships/image" Target="../media/image57.jpeg"/></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61.jpg"/></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63.jpeg"/><Relationship Id="rId5" Type="http://schemas.openxmlformats.org/officeDocument/2006/relationships/image" Target="../media/image62.png"/><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6583363"/>
            <a:ext cx="1754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itchFamily="2" charset="2"/>
              <a:buChar char=""/>
              <a:defRPr kumimoji="1" sz="2900">
                <a:solidFill>
                  <a:schemeClr val="tx1"/>
                </a:solidFill>
                <a:latin typeface="Tw Cen MT" pitchFamily="34" charset="0"/>
                <a:ea typeface="HGPｺﾞｼｯｸE"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Tw Cen MT" pitchFamily="34" charset="0"/>
                <a:ea typeface="HGPｺﾞｼｯｸE" pitchFamily="50" charset="-128"/>
              </a:defRPr>
            </a:lvl2pPr>
            <a:lvl3pPr marL="1143000" indent="-228600" eaLnBrk="0" hangingPunct="0">
              <a:spcBef>
                <a:spcPts val="500"/>
              </a:spcBef>
              <a:buClr>
                <a:schemeClr val="accent2"/>
              </a:buClr>
              <a:buSzPct val="75000"/>
              <a:buFont typeface="Wingdings" pitchFamily="2" charset="2"/>
              <a:buChar char=""/>
              <a:defRPr kumimoji="1" sz="2300">
                <a:solidFill>
                  <a:schemeClr val="tx1"/>
                </a:solidFill>
                <a:latin typeface="Tw Cen MT" pitchFamily="34" charset="0"/>
                <a:ea typeface="HGPｺﾞｼｯｸE" pitchFamily="50" charset="-128"/>
              </a:defRPr>
            </a:lvl3pPr>
            <a:lvl4pPr marL="1600200" indent="-228600" eaLnBrk="0" hangingPunct="0">
              <a:spcBef>
                <a:spcPts val="400"/>
              </a:spcBef>
              <a:buClr>
                <a:srgbClr val="A5AB81"/>
              </a:buClr>
              <a:buSzPct val="75000"/>
              <a:buFont typeface="Wingdings" pitchFamily="2" charset="2"/>
              <a:buChar char=""/>
              <a:defRPr kumimoji="1" sz="2000">
                <a:solidFill>
                  <a:schemeClr val="tx1"/>
                </a:solidFill>
                <a:latin typeface="Tw Cen MT" pitchFamily="34" charset="0"/>
                <a:ea typeface="HGPｺﾞｼｯｸE" pitchFamily="50" charset="-128"/>
              </a:defRPr>
            </a:lvl4pPr>
            <a:lvl5pPr marL="2057400" indent="-228600" eaLnBrk="0" hangingPunct="0">
              <a:spcBef>
                <a:spcPts val="400"/>
              </a:spcBef>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5pPr>
            <a:lvl6pPr marL="25146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6pPr>
            <a:lvl7pPr marL="29718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7pPr>
            <a:lvl8pPr marL="34290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8pPr>
            <a:lvl9pPr marL="38862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9pPr>
          </a:lstStyle>
          <a:p>
            <a:pPr algn="ctr" eaLnBrk="1" hangingPunct="1">
              <a:spcBef>
                <a:spcPct val="50000"/>
              </a:spcBef>
              <a:buClrTx/>
              <a:buSzTx/>
              <a:buFontTx/>
              <a:buNone/>
            </a:pPr>
            <a:r>
              <a:rPr lang="ja-JP" altLang="en-US" sz="1200">
                <a:latin typeface="Times New Roman" pitchFamily="18" charset="0"/>
                <a:ea typeface="ＭＳ Ｐゴシック" pitchFamily="50" charset="-128"/>
              </a:rPr>
              <a:t>くすりの適正使用協議会</a:t>
            </a:r>
          </a:p>
        </p:txBody>
      </p:sp>
      <p:grpSp>
        <p:nvGrpSpPr>
          <p:cNvPr id="9219" name="Group 3"/>
          <p:cNvGrpSpPr>
            <a:grpSpLocks/>
          </p:cNvGrpSpPr>
          <p:nvPr/>
        </p:nvGrpSpPr>
        <p:grpSpPr bwMode="auto">
          <a:xfrm>
            <a:off x="3286125" y="2928938"/>
            <a:ext cx="5432425" cy="2525712"/>
            <a:chOff x="2109" y="2024"/>
            <a:chExt cx="3422" cy="1591"/>
          </a:xfrm>
        </p:grpSpPr>
        <p:pic>
          <p:nvPicPr>
            <p:cNvPr id="9228" name="Picture 4" descr="12"/>
            <p:cNvPicPr>
              <a:picLocks noChangeAspect="1" noChangeArrowheads="1"/>
            </p:cNvPicPr>
            <p:nvPr/>
          </p:nvPicPr>
          <p:blipFill>
            <a:blip r:embed="rId3">
              <a:lum contrast="-6000"/>
              <a:extLst>
                <a:ext uri="{28A0092B-C50C-407E-A947-70E740481C1C}">
                  <a14:useLocalDpi xmlns:a14="http://schemas.microsoft.com/office/drawing/2010/main" val="0"/>
                </a:ext>
              </a:extLst>
            </a:blip>
            <a:srcRect l="35432" r="41339"/>
            <a:stretch>
              <a:fillRect/>
            </a:stretch>
          </p:blipFill>
          <p:spPr bwMode="auto">
            <a:xfrm>
              <a:off x="5103" y="2205"/>
              <a:ext cx="428" cy="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5" descr="37"/>
            <p:cNvPicPr>
              <a:picLocks noChangeAspect="1" noChangeArrowheads="1"/>
            </p:cNvPicPr>
            <p:nvPr/>
          </p:nvPicPr>
          <p:blipFill>
            <a:blip r:embed="rId4">
              <a:lum contrast="-6000"/>
              <a:extLst>
                <a:ext uri="{28A0092B-C50C-407E-A947-70E740481C1C}">
                  <a14:useLocalDpi xmlns:a14="http://schemas.microsoft.com/office/drawing/2010/main" val="0"/>
                </a:ext>
              </a:extLst>
            </a:blip>
            <a:srcRect r="23622" b="7874"/>
            <a:stretch>
              <a:fillRect/>
            </a:stretch>
          </p:blipFill>
          <p:spPr bwMode="auto">
            <a:xfrm>
              <a:off x="3696" y="2341"/>
              <a:ext cx="1408" cy="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6" descr="04"/>
            <p:cNvPicPr>
              <a:picLocks noChangeAspect="1" noChangeArrowheads="1"/>
            </p:cNvPicPr>
            <p:nvPr/>
          </p:nvPicPr>
          <p:blipFill>
            <a:blip r:embed="rId5">
              <a:lum contrast="-6000"/>
              <a:extLst>
                <a:ext uri="{28A0092B-C50C-407E-A947-70E740481C1C}">
                  <a14:useLocalDpi xmlns:a14="http://schemas.microsoft.com/office/drawing/2010/main" val="0"/>
                </a:ext>
              </a:extLst>
            </a:blip>
            <a:srcRect l="5905" t="7874" r="10629" b="7874"/>
            <a:stretch>
              <a:fillRect/>
            </a:stretch>
          </p:blipFill>
          <p:spPr bwMode="auto">
            <a:xfrm>
              <a:off x="2109" y="2024"/>
              <a:ext cx="2070" cy="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0296" name="Text Box 8"/>
          <p:cNvSpPr txBox="1">
            <a:spLocks noChangeArrowheads="1"/>
          </p:cNvSpPr>
          <p:nvPr/>
        </p:nvSpPr>
        <p:spPr bwMode="auto">
          <a:xfrm>
            <a:off x="539553" y="205365"/>
            <a:ext cx="8039740" cy="2185214"/>
          </a:xfrm>
          <a:prstGeom prst="rect">
            <a:avLst/>
          </a:prstGeom>
          <a:solidFill>
            <a:schemeClr val="accent1">
              <a:alpha val="14000"/>
            </a:schemeClr>
          </a:solidFill>
          <a:ln w="76200" cap="rnd">
            <a:noFill/>
            <a:prstDash val="sysDot"/>
            <a:miter lim="800000"/>
            <a:headEnd/>
            <a:tailEnd/>
          </a:ln>
          <a:effectLst/>
        </p:spPr>
        <p:txBody>
          <a:bodyPr wrap="square">
            <a:spAutoFit/>
          </a:bodyPr>
          <a:lstStyle/>
          <a:p>
            <a:pPr algn="ctr">
              <a:defRPr/>
            </a:pPr>
            <a:r>
              <a:rPr lang="ja-JP" altLang="en-US" sz="7200" b="1" dirty="0" smtClean="0">
                <a:solidFill>
                  <a:schemeClr val="bg1">
                    <a:lumMod val="50000"/>
                  </a:schemeClr>
                </a:solidFill>
              </a:rPr>
              <a:t>薬と乱用薬物の話</a:t>
            </a:r>
            <a:endParaRPr lang="ja-JP" altLang="en-US" sz="7200" b="1" dirty="0">
              <a:solidFill>
                <a:schemeClr val="bg1">
                  <a:lumMod val="50000"/>
                </a:schemeClr>
              </a:solidFill>
            </a:endParaRPr>
          </a:p>
          <a:p>
            <a:pPr algn="ctr">
              <a:defRPr/>
            </a:pPr>
            <a:endParaRPr lang="ja-JP" altLang="en-US" sz="3200" b="1" dirty="0">
              <a:solidFill>
                <a:schemeClr val="bg1">
                  <a:lumMod val="50000"/>
                </a:schemeClr>
              </a:solidFill>
            </a:endParaRPr>
          </a:p>
          <a:p>
            <a:pPr algn="ctr">
              <a:defRPr/>
            </a:pPr>
            <a:r>
              <a:rPr lang="ja-JP" altLang="en-US" sz="3200" b="1" dirty="0" smtClean="0">
                <a:solidFill>
                  <a:schemeClr val="bg1">
                    <a:lumMod val="50000"/>
                  </a:schemeClr>
                </a:solidFill>
              </a:rPr>
              <a:t>○○</a:t>
            </a:r>
            <a:r>
              <a:rPr lang="ja-JP" altLang="en-US" sz="3200" b="1" dirty="0">
                <a:solidFill>
                  <a:schemeClr val="bg1">
                    <a:lumMod val="50000"/>
                  </a:schemeClr>
                </a:solidFill>
              </a:rPr>
              <a:t>中学校</a:t>
            </a:r>
          </a:p>
        </p:txBody>
      </p:sp>
      <p:sp>
        <p:nvSpPr>
          <p:cNvPr id="9223" name="Text Box 12"/>
          <p:cNvSpPr txBox="1">
            <a:spLocks noChangeArrowheads="1"/>
          </p:cNvSpPr>
          <p:nvPr/>
        </p:nvSpPr>
        <p:spPr bwMode="auto">
          <a:xfrm>
            <a:off x="251520" y="3216275"/>
            <a:ext cx="2806086"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chemeClr val="accent2"/>
              </a:buClr>
              <a:buSzPct val="60000"/>
              <a:buFont typeface="Wingdings" pitchFamily="2" charset="2"/>
              <a:buChar char=""/>
              <a:defRPr kumimoji="1" sz="2900">
                <a:solidFill>
                  <a:schemeClr val="tx1"/>
                </a:solidFill>
                <a:latin typeface="Tw Cen MT" pitchFamily="34" charset="0"/>
                <a:ea typeface="HGPｺﾞｼｯｸE"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Tw Cen MT" pitchFamily="34" charset="0"/>
                <a:ea typeface="HGPｺﾞｼｯｸE" pitchFamily="50" charset="-128"/>
              </a:defRPr>
            </a:lvl2pPr>
            <a:lvl3pPr marL="1143000" indent="-228600" eaLnBrk="0" hangingPunct="0">
              <a:spcBef>
                <a:spcPts val="500"/>
              </a:spcBef>
              <a:buClr>
                <a:schemeClr val="accent2"/>
              </a:buClr>
              <a:buSzPct val="75000"/>
              <a:buFont typeface="Wingdings" pitchFamily="2" charset="2"/>
              <a:buChar char=""/>
              <a:defRPr kumimoji="1" sz="2300">
                <a:solidFill>
                  <a:schemeClr val="tx1"/>
                </a:solidFill>
                <a:latin typeface="Tw Cen MT" pitchFamily="34" charset="0"/>
                <a:ea typeface="HGPｺﾞｼｯｸE" pitchFamily="50" charset="-128"/>
              </a:defRPr>
            </a:lvl3pPr>
            <a:lvl4pPr marL="1600200" indent="-228600" eaLnBrk="0" hangingPunct="0">
              <a:spcBef>
                <a:spcPts val="400"/>
              </a:spcBef>
              <a:buClr>
                <a:srgbClr val="A5AB81"/>
              </a:buClr>
              <a:buSzPct val="75000"/>
              <a:buFont typeface="Wingdings" pitchFamily="2" charset="2"/>
              <a:buChar char=""/>
              <a:defRPr kumimoji="1" sz="2000">
                <a:solidFill>
                  <a:schemeClr val="tx1"/>
                </a:solidFill>
                <a:latin typeface="Tw Cen MT" pitchFamily="34" charset="0"/>
                <a:ea typeface="HGPｺﾞｼｯｸE" pitchFamily="50" charset="-128"/>
              </a:defRPr>
            </a:lvl4pPr>
            <a:lvl5pPr marL="2057400" indent="-228600" eaLnBrk="0" hangingPunct="0">
              <a:spcBef>
                <a:spcPts val="400"/>
              </a:spcBef>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5pPr>
            <a:lvl6pPr marL="25146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6pPr>
            <a:lvl7pPr marL="29718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7pPr>
            <a:lvl8pPr marL="34290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8pPr>
            <a:lvl9pPr marL="38862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9pPr>
          </a:lstStyle>
          <a:p>
            <a:pPr eaLnBrk="1" hangingPunct="1">
              <a:spcBef>
                <a:spcPct val="50000"/>
              </a:spcBef>
              <a:buClrTx/>
              <a:buSzTx/>
              <a:buFontTx/>
              <a:buNone/>
            </a:pPr>
            <a:r>
              <a:rPr lang="ja-JP" altLang="en-US" sz="1800" b="1" dirty="0" smtClean="0">
                <a:solidFill>
                  <a:srgbClr val="1C1C1C"/>
                </a:solidFill>
                <a:latin typeface="Arial" charset="0"/>
                <a:ea typeface="ＭＳ Ｐゴシック" pitchFamily="50" charset="-128"/>
              </a:rPr>
              <a:t>薬とは</a:t>
            </a:r>
            <a:endParaRPr lang="en-US" altLang="ja-JP" sz="1800" b="1" dirty="0" smtClean="0">
              <a:solidFill>
                <a:srgbClr val="1C1C1C"/>
              </a:solidFill>
              <a:latin typeface="Arial" charset="0"/>
              <a:ea typeface="ＭＳ Ｐゴシック" pitchFamily="50" charset="-128"/>
            </a:endParaRPr>
          </a:p>
          <a:p>
            <a:pPr eaLnBrk="1" hangingPunct="1">
              <a:spcBef>
                <a:spcPct val="50000"/>
              </a:spcBef>
              <a:buClrTx/>
              <a:buSzTx/>
              <a:buFontTx/>
              <a:buNone/>
            </a:pPr>
            <a:r>
              <a:rPr lang="ja-JP" altLang="en-US" sz="1800" b="1" dirty="0">
                <a:solidFill>
                  <a:srgbClr val="1C1C1C"/>
                </a:solidFill>
                <a:latin typeface="Arial" charset="0"/>
                <a:ea typeface="ＭＳ Ｐゴシック" pitchFamily="50" charset="-128"/>
              </a:rPr>
              <a:t>薬</a:t>
            </a:r>
            <a:r>
              <a:rPr lang="ja-JP" altLang="en-US" sz="1800" b="1" dirty="0" smtClean="0">
                <a:solidFill>
                  <a:srgbClr val="1C1C1C"/>
                </a:solidFill>
                <a:latin typeface="Arial" charset="0"/>
                <a:ea typeface="ＭＳ Ｐゴシック" pitchFamily="50" charset="-128"/>
              </a:rPr>
              <a:t>の正しい使い方</a:t>
            </a:r>
            <a:endParaRPr lang="en-US" altLang="ja-JP" sz="1800" b="1" dirty="0" smtClean="0">
              <a:solidFill>
                <a:srgbClr val="1C1C1C"/>
              </a:solidFill>
              <a:latin typeface="Arial" charset="0"/>
              <a:ea typeface="ＭＳ Ｐゴシック" pitchFamily="50" charset="-128"/>
            </a:endParaRPr>
          </a:p>
          <a:p>
            <a:pPr eaLnBrk="1" hangingPunct="1">
              <a:spcBef>
                <a:spcPct val="50000"/>
              </a:spcBef>
              <a:buClrTx/>
              <a:buSzTx/>
              <a:buFontTx/>
              <a:buNone/>
            </a:pPr>
            <a:r>
              <a:rPr lang="ja-JP" altLang="en-US" sz="1800" b="1" dirty="0" smtClean="0">
                <a:solidFill>
                  <a:srgbClr val="1C1C1C"/>
                </a:solidFill>
                <a:latin typeface="Arial" charset="0"/>
                <a:ea typeface="ＭＳ Ｐゴシック" pitchFamily="50" charset="-128"/>
              </a:rPr>
              <a:t>薬物</a:t>
            </a:r>
            <a:r>
              <a:rPr lang="ja-JP" altLang="en-US" sz="1800" b="1" dirty="0">
                <a:solidFill>
                  <a:srgbClr val="1C1C1C"/>
                </a:solidFill>
                <a:latin typeface="Arial" charset="0"/>
                <a:ea typeface="ＭＳ Ｐゴシック" pitchFamily="50" charset="-128"/>
              </a:rPr>
              <a:t>乱用について</a:t>
            </a:r>
          </a:p>
          <a:p>
            <a:pPr eaLnBrk="1" hangingPunct="1">
              <a:spcBef>
                <a:spcPct val="50000"/>
              </a:spcBef>
              <a:buClrTx/>
              <a:buSzTx/>
              <a:buFontTx/>
              <a:buNone/>
            </a:pPr>
            <a:endParaRPr lang="en-US" altLang="ja-JP" sz="1800" dirty="0">
              <a:latin typeface="Arial" charset="0"/>
              <a:ea typeface="ＭＳ Ｐゴシック" pitchFamily="50" charset="-128"/>
            </a:endParaRPr>
          </a:p>
        </p:txBody>
      </p:sp>
      <p:pic>
        <p:nvPicPr>
          <p:cNvPr id="9224" name="図 9" descr="fpa_logo1.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43563" y="5705475"/>
            <a:ext cx="3254375"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5" name="グループ化 11"/>
          <p:cNvGrpSpPr>
            <a:grpSpLocks/>
          </p:cNvGrpSpPr>
          <p:nvPr/>
        </p:nvGrpSpPr>
        <p:grpSpPr bwMode="auto">
          <a:xfrm>
            <a:off x="2428875" y="5715000"/>
            <a:ext cx="1859805" cy="777955"/>
            <a:chOff x="6500823" y="5715016"/>
            <a:chExt cx="1857571" cy="778603"/>
          </a:xfrm>
        </p:grpSpPr>
        <p:sp>
          <p:nvSpPr>
            <p:cNvPr id="9226" name="Text Box 7"/>
            <p:cNvSpPr txBox="1">
              <a:spLocks noChangeArrowheads="1"/>
            </p:cNvSpPr>
            <p:nvPr/>
          </p:nvSpPr>
          <p:spPr bwMode="auto">
            <a:xfrm>
              <a:off x="6500823" y="6000766"/>
              <a:ext cx="1857571" cy="49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itchFamily="2" charset="2"/>
                <a:buChar char=""/>
                <a:defRPr kumimoji="1" sz="2900">
                  <a:solidFill>
                    <a:schemeClr val="tx1"/>
                  </a:solidFill>
                  <a:latin typeface="Tw Cen MT" pitchFamily="34" charset="0"/>
                  <a:ea typeface="HGPｺﾞｼｯｸE"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Tw Cen MT" pitchFamily="34" charset="0"/>
                  <a:ea typeface="HGPｺﾞｼｯｸE" pitchFamily="50" charset="-128"/>
                </a:defRPr>
              </a:lvl2pPr>
              <a:lvl3pPr marL="1143000" indent="-228600" eaLnBrk="0" hangingPunct="0">
                <a:spcBef>
                  <a:spcPts val="500"/>
                </a:spcBef>
                <a:buClr>
                  <a:schemeClr val="accent2"/>
                </a:buClr>
                <a:buSzPct val="75000"/>
                <a:buFont typeface="Wingdings" pitchFamily="2" charset="2"/>
                <a:buChar char=""/>
                <a:defRPr kumimoji="1" sz="2300">
                  <a:solidFill>
                    <a:schemeClr val="tx1"/>
                  </a:solidFill>
                  <a:latin typeface="Tw Cen MT" pitchFamily="34" charset="0"/>
                  <a:ea typeface="HGPｺﾞｼｯｸE" pitchFamily="50" charset="-128"/>
                </a:defRPr>
              </a:lvl3pPr>
              <a:lvl4pPr marL="1600200" indent="-228600" eaLnBrk="0" hangingPunct="0">
                <a:spcBef>
                  <a:spcPts val="400"/>
                </a:spcBef>
                <a:buClr>
                  <a:srgbClr val="A5AB81"/>
                </a:buClr>
                <a:buSzPct val="75000"/>
                <a:buFont typeface="Wingdings" pitchFamily="2" charset="2"/>
                <a:buChar char=""/>
                <a:defRPr kumimoji="1" sz="2000">
                  <a:solidFill>
                    <a:schemeClr val="tx1"/>
                  </a:solidFill>
                  <a:latin typeface="Tw Cen MT" pitchFamily="34" charset="0"/>
                  <a:ea typeface="HGPｺﾞｼｯｸE" pitchFamily="50" charset="-128"/>
                </a:defRPr>
              </a:lvl4pPr>
              <a:lvl5pPr marL="2057400" indent="-228600" eaLnBrk="0" hangingPunct="0">
                <a:spcBef>
                  <a:spcPts val="400"/>
                </a:spcBef>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5pPr>
              <a:lvl6pPr marL="25146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6pPr>
              <a:lvl7pPr marL="29718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7pPr>
              <a:lvl8pPr marL="34290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8pPr>
              <a:lvl9pPr marL="38862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9pPr>
            </a:lstStyle>
            <a:p>
              <a:pPr eaLnBrk="1" hangingPunct="1">
                <a:spcBef>
                  <a:spcPct val="0"/>
                </a:spcBef>
                <a:buClrTx/>
                <a:buSzTx/>
                <a:buFontTx/>
                <a:buNone/>
              </a:pPr>
              <a:r>
                <a:rPr lang="ja-JP" altLang="en-US" sz="2600" b="1" dirty="0" smtClean="0">
                  <a:latin typeface="HG丸ｺﾞｼｯｸM-PRO" pitchFamily="50" charset="-128"/>
                  <a:ea typeface="HG丸ｺﾞｼｯｸM-PRO" pitchFamily="50" charset="-128"/>
                </a:rPr>
                <a:t>藤沢　太郎</a:t>
              </a:r>
              <a:endParaRPr lang="ja-JP" altLang="en-US" sz="2600" b="1" dirty="0">
                <a:latin typeface="HG丸ｺﾞｼｯｸM-PRO" pitchFamily="50" charset="-128"/>
                <a:ea typeface="HG丸ｺﾞｼｯｸM-PRO" pitchFamily="50" charset="-128"/>
              </a:endParaRPr>
            </a:p>
          </p:txBody>
        </p:sp>
        <p:sp>
          <p:nvSpPr>
            <p:cNvPr id="9227" name="テキスト ボックス 10"/>
            <p:cNvSpPr txBox="1">
              <a:spLocks noChangeArrowheads="1"/>
            </p:cNvSpPr>
            <p:nvPr/>
          </p:nvSpPr>
          <p:spPr bwMode="auto">
            <a:xfrm>
              <a:off x="6572264" y="5715016"/>
              <a:ext cx="1113069" cy="36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itchFamily="2" charset="2"/>
                <a:buChar char=""/>
                <a:defRPr kumimoji="1" sz="2900">
                  <a:solidFill>
                    <a:schemeClr val="tx1"/>
                  </a:solidFill>
                  <a:latin typeface="Tw Cen MT" pitchFamily="34" charset="0"/>
                  <a:ea typeface="HGPｺﾞｼｯｸE"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Tw Cen MT" pitchFamily="34" charset="0"/>
                  <a:ea typeface="HGPｺﾞｼｯｸE" pitchFamily="50" charset="-128"/>
                </a:defRPr>
              </a:lvl2pPr>
              <a:lvl3pPr marL="1143000" indent="-228600" eaLnBrk="0" hangingPunct="0">
                <a:spcBef>
                  <a:spcPts val="500"/>
                </a:spcBef>
                <a:buClr>
                  <a:schemeClr val="accent2"/>
                </a:buClr>
                <a:buSzPct val="75000"/>
                <a:buFont typeface="Wingdings" pitchFamily="2" charset="2"/>
                <a:buChar char=""/>
                <a:defRPr kumimoji="1" sz="2300">
                  <a:solidFill>
                    <a:schemeClr val="tx1"/>
                  </a:solidFill>
                  <a:latin typeface="Tw Cen MT" pitchFamily="34" charset="0"/>
                  <a:ea typeface="HGPｺﾞｼｯｸE" pitchFamily="50" charset="-128"/>
                </a:defRPr>
              </a:lvl3pPr>
              <a:lvl4pPr marL="1600200" indent="-228600" eaLnBrk="0" hangingPunct="0">
                <a:spcBef>
                  <a:spcPts val="400"/>
                </a:spcBef>
                <a:buClr>
                  <a:srgbClr val="A5AB81"/>
                </a:buClr>
                <a:buSzPct val="75000"/>
                <a:buFont typeface="Wingdings" pitchFamily="2" charset="2"/>
                <a:buChar char=""/>
                <a:defRPr kumimoji="1" sz="2000">
                  <a:solidFill>
                    <a:schemeClr val="tx1"/>
                  </a:solidFill>
                  <a:latin typeface="Tw Cen MT" pitchFamily="34" charset="0"/>
                  <a:ea typeface="HGPｺﾞｼｯｸE" pitchFamily="50" charset="-128"/>
                </a:defRPr>
              </a:lvl4pPr>
              <a:lvl5pPr marL="2057400" indent="-228600" eaLnBrk="0" hangingPunct="0">
                <a:spcBef>
                  <a:spcPts val="400"/>
                </a:spcBef>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5pPr>
              <a:lvl6pPr marL="25146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6pPr>
              <a:lvl7pPr marL="29718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7pPr>
              <a:lvl8pPr marL="34290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8pPr>
              <a:lvl9pPr marL="38862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9pPr>
            </a:lstStyle>
            <a:p>
              <a:pPr eaLnBrk="1" hangingPunct="1">
                <a:spcBef>
                  <a:spcPct val="0"/>
                </a:spcBef>
                <a:buClrTx/>
                <a:buSzTx/>
                <a:buFontTx/>
                <a:buNone/>
              </a:pPr>
              <a:r>
                <a:rPr lang="en-US" altLang="ja-JP" sz="1800" b="1" dirty="0" smtClean="0">
                  <a:latin typeface="Arial" charset="0"/>
                  <a:ea typeface="ＭＳ Ｐゴシック" pitchFamily="50" charset="-128"/>
                </a:rPr>
                <a:t>※※</a:t>
              </a:r>
              <a:r>
                <a:rPr lang="ja-JP" altLang="en-US" sz="1800" b="1" dirty="0" smtClean="0">
                  <a:latin typeface="Arial" charset="0"/>
                  <a:ea typeface="ＭＳ Ｐゴシック" pitchFamily="50" charset="-128"/>
                </a:rPr>
                <a:t>薬局</a:t>
              </a:r>
              <a:endParaRPr lang="ja-JP" altLang="en-US" sz="1800" b="1" dirty="0">
                <a:latin typeface="Arial" charset="0"/>
                <a:ea typeface="ＭＳ Ｐゴシック" pitchFamily="50" charset="-128"/>
              </a:endParaRPr>
            </a:p>
          </p:txBody>
        </p:sp>
      </p:grpSp>
    </p:spTree>
    <p:extLst>
      <p:ext uri="{BB962C8B-B14F-4D97-AF65-F5344CB8AC3E}">
        <p14:creationId xmlns:p14="http://schemas.microsoft.com/office/powerpoint/2010/main" val="511199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sz="quarter"/>
          </p:nvPr>
        </p:nvSpPr>
        <p:spPr>
          <a:xfrm>
            <a:off x="1042988" y="341313"/>
            <a:ext cx="8027987" cy="1143000"/>
          </a:xfrm>
        </p:spPr>
        <p:txBody>
          <a:bodyPr rtlCol="0">
            <a:normAutofit fontScale="90000"/>
          </a:bodyPr>
          <a:lstStyle/>
          <a:p>
            <a:pPr algn="l" eaLnBrk="1" fontAlgn="auto" hangingPunct="1">
              <a:spcAft>
                <a:spcPts val="0"/>
              </a:spcAft>
              <a:defRPr/>
            </a:pPr>
            <a:r>
              <a:rPr lang="ja-JP" altLang="en-US" sz="3600" dirty="0" smtClean="0"/>
              <a:t>薬の使い方には決まりがあります。</a:t>
            </a:r>
            <a:br>
              <a:rPr lang="ja-JP" altLang="en-US" sz="3600" dirty="0" smtClean="0"/>
            </a:br>
            <a:r>
              <a:rPr lang="ja-JP" altLang="en-US" sz="2400" b="1" dirty="0" smtClean="0"/>
              <a:t>用法</a:t>
            </a:r>
            <a:r>
              <a:rPr lang="ja-JP" altLang="en-US" sz="2400" dirty="0" smtClean="0"/>
              <a:t>（のみ方、のむ回数、のむ時間）・</a:t>
            </a:r>
            <a:r>
              <a:rPr lang="ja-JP" altLang="en-US" sz="2400" b="1" dirty="0" smtClean="0"/>
              <a:t>用量</a:t>
            </a:r>
            <a:r>
              <a:rPr lang="ja-JP" altLang="en-US" sz="2400" dirty="0" smtClean="0"/>
              <a:t>（のむ量や数）が</a:t>
            </a:r>
            <a:br>
              <a:rPr lang="ja-JP" altLang="en-US" sz="2400" dirty="0" smtClean="0"/>
            </a:br>
            <a:r>
              <a:rPr lang="ja-JP" altLang="en-US" sz="2400" dirty="0" smtClean="0"/>
              <a:t>　　　　　　　　　　　　　　　　　　　　　　　　　　決められています。</a:t>
            </a:r>
          </a:p>
        </p:txBody>
      </p:sp>
      <p:graphicFrame>
        <p:nvGraphicFramePr>
          <p:cNvPr id="25603" name="Object 3"/>
          <p:cNvGraphicFramePr>
            <a:graphicFrameLocks noGrp="1" noChangeAspect="1"/>
          </p:cNvGraphicFramePr>
          <p:nvPr>
            <p:ph sz="quarter" idx="1"/>
          </p:nvPr>
        </p:nvGraphicFramePr>
        <p:xfrm>
          <a:off x="6261100" y="2135188"/>
          <a:ext cx="812800" cy="825500"/>
        </p:xfrm>
        <a:graphic>
          <a:graphicData uri="http://schemas.openxmlformats.org/presentationml/2006/ole">
            <mc:AlternateContent xmlns:mc="http://schemas.openxmlformats.org/markup-compatibility/2006">
              <mc:Choice xmlns:v="urn:schemas-microsoft-com:vml" Requires="v">
                <p:oleObj spid="_x0000_s25800" name="Image" r:id="rId4" imgW="812412" imgH="825106" progId="PhotoshopElements.Image.2">
                  <p:embed/>
                </p:oleObj>
              </mc:Choice>
              <mc:Fallback>
                <p:oleObj name="Image" r:id="rId4" imgW="812412" imgH="825106" progId="PhotoshopElements.Image.2">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1100" y="2135188"/>
                        <a:ext cx="812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4" name="AutoShape 4"/>
          <p:cNvSpPr>
            <a:spLocks noChangeArrowheads="1"/>
          </p:cNvSpPr>
          <p:nvPr/>
        </p:nvSpPr>
        <p:spPr bwMode="auto">
          <a:xfrm>
            <a:off x="250825" y="1628775"/>
            <a:ext cx="2736850" cy="4895850"/>
          </a:xfrm>
          <a:prstGeom prst="roundRect">
            <a:avLst>
              <a:gd name="adj" fmla="val 16667"/>
            </a:avLst>
          </a:prstGeom>
          <a:solidFill>
            <a:srgbClr val="E9EEF3"/>
          </a:solidFill>
          <a:ln w="57150">
            <a:solidFill>
              <a:schemeClr val="accent2"/>
            </a:solidFill>
            <a:round/>
            <a:headEnd/>
            <a:tailEnd/>
          </a:ln>
        </p:spPr>
        <p:txBody>
          <a:bodyPr wrap="none"/>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3000" u="sng">
                <a:solidFill>
                  <a:schemeClr val="accent2"/>
                </a:solidFill>
                <a:latin typeface="Times New Roman" pitchFamily="18" charset="0"/>
              </a:rPr>
              <a:t>いつのむか</a:t>
            </a:r>
            <a:endParaRPr lang="ja-JP" altLang="en-US" sz="3000">
              <a:latin typeface="Times New Roman" pitchFamily="18" charset="0"/>
            </a:endParaRPr>
          </a:p>
        </p:txBody>
      </p:sp>
      <p:sp>
        <p:nvSpPr>
          <p:cNvPr id="25605" name="AutoShape 5"/>
          <p:cNvSpPr>
            <a:spLocks noChangeArrowheads="1"/>
          </p:cNvSpPr>
          <p:nvPr/>
        </p:nvSpPr>
        <p:spPr bwMode="auto">
          <a:xfrm>
            <a:off x="3203575" y="1628775"/>
            <a:ext cx="2736850" cy="4895850"/>
          </a:xfrm>
          <a:prstGeom prst="roundRect">
            <a:avLst>
              <a:gd name="adj" fmla="val 16667"/>
            </a:avLst>
          </a:prstGeom>
          <a:solidFill>
            <a:srgbClr val="FFFFCC"/>
          </a:solidFill>
          <a:ln w="57150">
            <a:solidFill>
              <a:srgbClr val="FF3300"/>
            </a:solidFill>
            <a:round/>
            <a:headEnd/>
            <a:tailEnd/>
          </a:ln>
        </p:spPr>
        <p:txBody>
          <a:bodyPr wrap="none"/>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3000" u="sng">
                <a:solidFill>
                  <a:srgbClr val="FF3300"/>
                </a:solidFill>
                <a:latin typeface="Times New Roman" pitchFamily="18" charset="0"/>
              </a:rPr>
              <a:t>何回のむか</a:t>
            </a:r>
          </a:p>
          <a:p>
            <a:pPr algn="ctr" eaLnBrk="1" hangingPunct="1">
              <a:spcBef>
                <a:spcPct val="0"/>
              </a:spcBef>
              <a:buFontTx/>
              <a:buNone/>
            </a:pPr>
            <a:endParaRPr lang="en-US" altLang="ja-JP" sz="2400">
              <a:latin typeface="Times New Roman" pitchFamily="18" charset="0"/>
            </a:endParaRPr>
          </a:p>
        </p:txBody>
      </p:sp>
      <p:sp>
        <p:nvSpPr>
          <p:cNvPr id="25606" name="AutoShape 6"/>
          <p:cNvSpPr>
            <a:spLocks noChangeArrowheads="1"/>
          </p:cNvSpPr>
          <p:nvPr/>
        </p:nvSpPr>
        <p:spPr bwMode="auto">
          <a:xfrm>
            <a:off x="6156325" y="1628775"/>
            <a:ext cx="2736850" cy="4895850"/>
          </a:xfrm>
          <a:prstGeom prst="roundRect">
            <a:avLst>
              <a:gd name="adj" fmla="val 16667"/>
            </a:avLst>
          </a:prstGeom>
          <a:solidFill>
            <a:srgbClr val="EBFFEB"/>
          </a:solidFill>
          <a:ln w="57150">
            <a:solidFill>
              <a:schemeClr val="hlink"/>
            </a:solidFill>
            <a:round/>
            <a:headEnd/>
            <a:tailEnd/>
          </a:ln>
        </p:spPr>
        <p:txBody>
          <a:bodyPr wrap="none"/>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3000" u="sng">
                <a:solidFill>
                  <a:schemeClr val="hlink"/>
                </a:solidFill>
                <a:latin typeface="Times New Roman" pitchFamily="18" charset="0"/>
              </a:rPr>
              <a:t>のみ方は</a:t>
            </a:r>
            <a:endParaRPr lang="ja-JP" altLang="en-US" sz="3000">
              <a:latin typeface="Times New Roman" pitchFamily="18" charset="0"/>
            </a:endParaRPr>
          </a:p>
        </p:txBody>
      </p:sp>
      <p:sp>
        <p:nvSpPr>
          <p:cNvPr id="25607" name="AutoShape 21"/>
          <p:cNvSpPr>
            <a:spLocks noChangeArrowheads="1"/>
          </p:cNvSpPr>
          <p:nvPr/>
        </p:nvSpPr>
        <p:spPr bwMode="auto">
          <a:xfrm>
            <a:off x="396875" y="2420938"/>
            <a:ext cx="719138" cy="431800"/>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a:solidFill>
                  <a:srgbClr val="FFFFCC"/>
                </a:solidFill>
                <a:latin typeface="Times New Roman" pitchFamily="18" charset="0"/>
                <a:ea typeface="HGP創英角ｺﾞｼｯｸUB" pitchFamily="50" charset="-128"/>
              </a:rPr>
              <a:t>食前</a:t>
            </a:r>
          </a:p>
        </p:txBody>
      </p:sp>
      <p:sp>
        <p:nvSpPr>
          <p:cNvPr id="25608" name="AutoShape 22"/>
          <p:cNvSpPr>
            <a:spLocks noChangeArrowheads="1"/>
          </p:cNvSpPr>
          <p:nvPr/>
        </p:nvSpPr>
        <p:spPr bwMode="auto">
          <a:xfrm>
            <a:off x="395288" y="3500438"/>
            <a:ext cx="719137" cy="431800"/>
          </a:xfrm>
          <a:prstGeom prst="roundRect">
            <a:avLst>
              <a:gd name="adj" fmla="val 16667"/>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a:solidFill>
                  <a:srgbClr val="FFFFCC"/>
                </a:solidFill>
                <a:latin typeface="Times New Roman" pitchFamily="18" charset="0"/>
                <a:ea typeface="HGP創英角ｺﾞｼｯｸUB" pitchFamily="50" charset="-128"/>
              </a:rPr>
              <a:t>食後</a:t>
            </a:r>
          </a:p>
        </p:txBody>
      </p:sp>
      <p:sp>
        <p:nvSpPr>
          <p:cNvPr id="25609" name="AutoShape 23"/>
          <p:cNvSpPr>
            <a:spLocks noChangeArrowheads="1"/>
          </p:cNvSpPr>
          <p:nvPr/>
        </p:nvSpPr>
        <p:spPr bwMode="auto">
          <a:xfrm>
            <a:off x="357188" y="4857750"/>
            <a:ext cx="719137" cy="431800"/>
          </a:xfrm>
          <a:prstGeom prst="roundRect">
            <a:avLst>
              <a:gd name="adj" fmla="val 16667"/>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a:solidFill>
                  <a:srgbClr val="FFFFCC"/>
                </a:solidFill>
                <a:latin typeface="Times New Roman" pitchFamily="18" charset="0"/>
                <a:ea typeface="HGP創英角ｺﾞｼｯｸUB" pitchFamily="50" charset="-128"/>
              </a:rPr>
              <a:t>食間</a:t>
            </a:r>
          </a:p>
        </p:txBody>
      </p:sp>
      <p:sp>
        <p:nvSpPr>
          <p:cNvPr id="25610" name="Text Box 24"/>
          <p:cNvSpPr txBox="1">
            <a:spLocks noChangeArrowheads="1"/>
          </p:cNvSpPr>
          <p:nvPr/>
        </p:nvSpPr>
        <p:spPr bwMode="auto">
          <a:xfrm>
            <a:off x="285751" y="2928938"/>
            <a:ext cx="2558058"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50000"/>
              </a:spcBef>
              <a:buFontTx/>
              <a:buNone/>
            </a:pPr>
            <a:r>
              <a:rPr lang="ja-JP" altLang="en-US" sz="2000" dirty="0">
                <a:latin typeface="Times New Roman" pitchFamily="18" charset="0"/>
              </a:rPr>
              <a:t>食事の</a:t>
            </a:r>
            <a:r>
              <a:rPr lang="en-US" altLang="ja-JP" sz="2000" dirty="0">
                <a:latin typeface="Times New Roman" pitchFamily="18" charset="0"/>
              </a:rPr>
              <a:t>30</a:t>
            </a:r>
            <a:r>
              <a:rPr lang="ja-JP" altLang="en-US" sz="2000" dirty="0">
                <a:latin typeface="Times New Roman" pitchFamily="18" charset="0"/>
              </a:rPr>
              <a:t>分前</a:t>
            </a:r>
          </a:p>
          <a:p>
            <a:pPr eaLnBrk="1" hangingPunct="1">
              <a:spcBef>
                <a:spcPct val="50000"/>
              </a:spcBef>
              <a:buFontTx/>
              <a:buNone/>
            </a:pPr>
            <a:endParaRPr lang="ja-JP" altLang="en-US" sz="2400" dirty="0">
              <a:latin typeface="Times New Roman" pitchFamily="18" charset="0"/>
            </a:endParaRPr>
          </a:p>
          <a:p>
            <a:pPr eaLnBrk="1" hangingPunct="1">
              <a:spcBef>
                <a:spcPct val="50000"/>
              </a:spcBef>
              <a:buFontTx/>
              <a:buNone/>
            </a:pPr>
            <a:r>
              <a:rPr lang="ja-JP" altLang="en-US" sz="2000" dirty="0">
                <a:latin typeface="Times New Roman" pitchFamily="18" charset="0"/>
              </a:rPr>
              <a:t>食事が終わってから</a:t>
            </a:r>
            <a:r>
              <a:rPr lang="en-US" altLang="ja-JP" sz="2000" dirty="0">
                <a:latin typeface="Times New Roman" pitchFamily="18" charset="0"/>
              </a:rPr>
              <a:t>30</a:t>
            </a:r>
            <a:r>
              <a:rPr lang="ja-JP" altLang="en-US" sz="2000" dirty="0">
                <a:latin typeface="Times New Roman" pitchFamily="18" charset="0"/>
              </a:rPr>
              <a:t>分以内</a:t>
            </a:r>
            <a:endParaRPr lang="en-US" altLang="ja-JP" sz="2000" dirty="0">
              <a:latin typeface="Times New Roman" pitchFamily="18" charset="0"/>
            </a:endParaRPr>
          </a:p>
          <a:p>
            <a:pPr eaLnBrk="1" hangingPunct="1">
              <a:spcBef>
                <a:spcPct val="50000"/>
              </a:spcBef>
              <a:buFontTx/>
              <a:buNone/>
            </a:pPr>
            <a:endParaRPr lang="ja-JP" altLang="en-US" sz="2400" dirty="0">
              <a:latin typeface="Times New Roman" pitchFamily="18" charset="0"/>
            </a:endParaRPr>
          </a:p>
          <a:p>
            <a:pPr eaLnBrk="1" hangingPunct="1">
              <a:spcBef>
                <a:spcPct val="50000"/>
              </a:spcBef>
              <a:buFontTx/>
              <a:buNone/>
            </a:pPr>
            <a:r>
              <a:rPr lang="ja-JP" altLang="en-US" sz="2000" dirty="0" smtClean="0">
                <a:latin typeface="Times New Roman" pitchFamily="18" charset="0"/>
              </a:rPr>
              <a:t>食事と食事の間</a:t>
            </a:r>
            <a:r>
              <a:rPr lang="ja-JP" altLang="en-US" sz="2000" dirty="0">
                <a:latin typeface="Times New Roman" pitchFamily="18" charset="0"/>
              </a:rPr>
              <a:t>　</a:t>
            </a:r>
            <a:r>
              <a:rPr lang="ja-JP" altLang="en-US" sz="2000" dirty="0" smtClean="0">
                <a:latin typeface="Times New Roman" pitchFamily="18" charset="0"/>
              </a:rPr>
              <a:t>　（食後約</a:t>
            </a:r>
            <a:r>
              <a:rPr lang="en-US" altLang="ja-JP" sz="2000" dirty="0">
                <a:latin typeface="Times New Roman" pitchFamily="18" charset="0"/>
              </a:rPr>
              <a:t>2</a:t>
            </a:r>
            <a:r>
              <a:rPr lang="ja-JP" altLang="en-US" sz="2000" dirty="0" smtClean="0">
                <a:latin typeface="Times New Roman" pitchFamily="18" charset="0"/>
              </a:rPr>
              <a:t>時間）</a:t>
            </a:r>
            <a:endParaRPr lang="ja-JP" altLang="en-US" sz="1000" dirty="0">
              <a:latin typeface="Times New Roman" pitchFamily="18" charset="0"/>
            </a:endParaRPr>
          </a:p>
        </p:txBody>
      </p:sp>
      <p:sp>
        <p:nvSpPr>
          <p:cNvPr id="25611" name="AutoShape 25"/>
          <p:cNvSpPr>
            <a:spLocks noChangeArrowheads="1"/>
          </p:cNvSpPr>
          <p:nvPr/>
        </p:nvSpPr>
        <p:spPr bwMode="auto">
          <a:xfrm>
            <a:off x="3419475" y="2492375"/>
            <a:ext cx="719138" cy="431800"/>
          </a:xfrm>
          <a:prstGeom prst="roundRect">
            <a:avLst>
              <a:gd name="adj" fmla="val 16667"/>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a:solidFill>
                  <a:srgbClr val="FFFFCC"/>
                </a:solidFill>
                <a:latin typeface="Times New Roman" pitchFamily="18" charset="0"/>
                <a:ea typeface="HGP創英角ｺﾞｼｯｸUB" pitchFamily="50" charset="-128"/>
              </a:rPr>
              <a:t>例</a:t>
            </a:r>
          </a:p>
        </p:txBody>
      </p:sp>
      <p:sp>
        <p:nvSpPr>
          <p:cNvPr id="25612" name="Text Box 26"/>
          <p:cNvSpPr txBox="1">
            <a:spLocks noChangeArrowheads="1"/>
          </p:cNvSpPr>
          <p:nvPr/>
        </p:nvSpPr>
        <p:spPr bwMode="auto">
          <a:xfrm>
            <a:off x="3276600" y="3186113"/>
            <a:ext cx="2519363"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50000"/>
              </a:spcBef>
              <a:buFontTx/>
              <a:buNone/>
            </a:pPr>
            <a:r>
              <a:rPr lang="ja-JP" altLang="en-US" sz="2000">
                <a:latin typeface="ＭＳ Ｐゴシック" pitchFamily="50" charset="-128"/>
              </a:rPr>
              <a:t>・</a:t>
            </a:r>
            <a:r>
              <a:rPr lang="en-US" altLang="ja-JP" sz="2000">
                <a:latin typeface="ＭＳ Ｐゴシック" pitchFamily="50" charset="-128"/>
              </a:rPr>
              <a:t>1</a:t>
            </a:r>
            <a:r>
              <a:rPr lang="ja-JP" altLang="en-US" sz="2000">
                <a:latin typeface="ＭＳ Ｐゴシック" pitchFamily="50" charset="-128"/>
              </a:rPr>
              <a:t>日</a:t>
            </a:r>
            <a:r>
              <a:rPr lang="en-US" altLang="ja-JP" sz="2000">
                <a:latin typeface="ＭＳ Ｐゴシック" pitchFamily="50" charset="-128"/>
              </a:rPr>
              <a:t>3</a:t>
            </a:r>
            <a:r>
              <a:rPr lang="ja-JP" altLang="en-US" sz="2000">
                <a:latin typeface="ＭＳ Ｐゴシック" pitchFamily="50" charset="-128"/>
              </a:rPr>
              <a:t>回毎食後</a:t>
            </a:r>
          </a:p>
          <a:p>
            <a:pPr eaLnBrk="1" hangingPunct="1">
              <a:spcBef>
                <a:spcPct val="50000"/>
              </a:spcBef>
              <a:buFontTx/>
              <a:buNone/>
            </a:pPr>
            <a:r>
              <a:rPr lang="ja-JP" altLang="en-US" sz="2000">
                <a:latin typeface="ＭＳ Ｐゴシック" pitchFamily="50" charset="-128"/>
              </a:rPr>
              <a:t>・</a:t>
            </a:r>
            <a:r>
              <a:rPr lang="en-US" altLang="ja-JP" sz="2000">
                <a:latin typeface="ＭＳ Ｐゴシック" pitchFamily="50" charset="-128"/>
              </a:rPr>
              <a:t>1</a:t>
            </a:r>
            <a:r>
              <a:rPr lang="ja-JP" altLang="en-US" sz="2000">
                <a:latin typeface="ＭＳ Ｐゴシック" pitchFamily="50" charset="-128"/>
              </a:rPr>
              <a:t>日</a:t>
            </a:r>
            <a:r>
              <a:rPr lang="en-US" altLang="ja-JP" sz="2000">
                <a:latin typeface="ＭＳ Ｐゴシック" pitchFamily="50" charset="-128"/>
              </a:rPr>
              <a:t>2</a:t>
            </a:r>
            <a:r>
              <a:rPr lang="ja-JP" altLang="en-US" sz="2000">
                <a:latin typeface="ＭＳ Ｐゴシック" pitchFamily="50" charset="-128"/>
              </a:rPr>
              <a:t>回朝食後と夕食後</a:t>
            </a:r>
          </a:p>
          <a:p>
            <a:pPr eaLnBrk="1" hangingPunct="1">
              <a:spcBef>
                <a:spcPct val="50000"/>
              </a:spcBef>
              <a:buFontTx/>
              <a:buNone/>
            </a:pPr>
            <a:r>
              <a:rPr lang="ja-JP" altLang="en-US" sz="2000">
                <a:latin typeface="ＭＳ Ｐゴシック" pitchFamily="50" charset="-128"/>
              </a:rPr>
              <a:t>　　　など・・・</a:t>
            </a:r>
          </a:p>
          <a:p>
            <a:pPr eaLnBrk="1" hangingPunct="1">
              <a:spcBef>
                <a:spcPct val="50000"/>
              </a:spcBef>
              <a:buFontTx/>
              <a:buNone/>
            </a:pPr>
            <a:endParaRPr lang="en-US" altLang="ja-JP" sz="2400">
              <a:latin typeface="ＭＳ Ｐゴシック" pitchFamily="50" charset="-128"/>
            </a:endParaRPr>
          </a:p>
        </p:txBody>
      </p:sp>
      <p:sp>
        <p:nvSpPr>
          <p:cNvPr id="25613" name="Text Box 27"/>
          <p:cNvSpPr txBox="1">
            <a:spLocks noChangeArrowheads="1"/>
          </p:cNvSpPr>
          <p:nvPr/>
        </p:nvSpPr>
        <p:spPr bwMode="auto">
          <a:xfrm>
            <a:off x="6300788" y="2563813"/>
            <a:ext cx="25193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50000"/>
              </a:spcBef>
              <a:buFontTx/>
              <a:buNone/>
            </a:pPr>
            <a:r>
              <a:rPr lang="ja-JP" altLang="en-US" sz="2000">
                <a:latin typeface="Times New Roman" pitchFamily="18" charset="0"/>
              </a:rPr>
              <a:t>コップ</a:t>
            </a:r>
            <a:r>
              <a:rPr lang="en-US" altLang="ja-JP" sz="2000">
                <a:latin typeface="Times New Roman" pitchFamily="18" charset="0"/>
              </a:rPr>
              <a:t>1</a:t>
            </a:r>
            <a:r>
              <a:rPr lang="ja-JP" altLang="en-US" sz="2000">
                <a:latin typeface="Times New Roman" pitchFamily="18" charset="0"/>
              </a:rPr>
              <a:t>杯程度の水またはぬるま湯でのみます。</a:t>
            </a:r>
          </a:p>
        </p:txBody>
      </p:sp>
      <p:pic>
        <p:nvPicPr>
          <p:cNvPr id="25614" name="Picture 2" descr="C:\Users\YOSHIHARA\Desktop\190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4025" y="3313113"/>
            <a:ext cx="1308100"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Text Box 6"/>
          <p:cNvSpPr txBox="1">
            <a:spLocks noChangeArrowheads="1"/>
          </p:cNvSpPr>
          <p:nvPr/>
        </p:nvSpPr>
        <p:spPr bwMode="auto">
          <a:xfrm>
            <a:off x="0" y="6583363"/>
            <a:ext cx="1754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r>
              <a:rPr lang="ja-JP" altLang="en-US" sz="1200">
                <a:latin typeface="Times New Roman" pitchFamily="18" charset="0"/>
              </a:rPr>
              <a:t>くすりの適正使用協議会</a:t>
            </a:r>
          </a:p>
        </p:txBody>
      </p:sp>
      <p:graphicFrame>
        <p:nvGraphicFramePr>
          <p:cNvPr id="25616" name="Object 30"/>
          <p:cNvGraphicFramePr>
            <a:graphicFrameLocks noGrp="1" noChangeAspect="1"/>
          </p:cNvGraphicFramePr>
          <p:nvPr>
            <p:ph sz="quarter" idx="2"/>
          </p:nvPr>
        </p:nvGraphicFramePr>
        <p:xfrm>
          <a:off x="2895600" y="4672013"/>
          <a:ext cx="3036888" cy="2185987"/>
        </p:xfrm>
        <a:graphic>
          <a:graphicData uri="http://schemas.openxmlformats.org/presentationml/2006/ole">
            <mc:AlternateContent xmlns:mc="http://schemas.openxmlformats.org/markup-compatibility/2006">
              <mc:Choice xmlns:v="urn:schemas-microsoft-com:vml" Requires="v">
                <p:oleObj spid="_x0000_s25801" name="Image" r:id="rId7" imgW="4393651" imgH="3161905" progId="PhotoshopElements.Image.2">
                  <p:embed/>
                </p:oleObj>
              </mc:Choice>
              <mc:Fallback>
                <p:oleObj name="Image" r:id="rId7" imgW="4393651" imgH="3161905" progId="PhotoshopElements.Image.2">
                  <p:embed/>
                  <p:pic>
                    <p:nvPicPr>
                      <p:cNvPr id="0" name="Object 30"/>
                      <p:cNvPicPr>
                        <a:picLocks noGrp="1"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5600" y="4672013"/>
                        <a:ext cx="3036888" cy="218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277938"/>
            <a:ext cx="8229600" cy="1143000"/>
          </a:xfrm>
        </p:spPr>
        <p:txBody>
          <a:bodyPr/>
          <a:lstStyle/>
          <a:p>
            <a:pPr eaLnBrk="1" hangingPunct="1"/>
            <a:r>
              <a:rPr lang="ja-JP" altLang="en-US" sz="4000" smtClean="0">
                <a:solidFill>
                  <a:schemeClr val="accent2"/>
                </a:solidFill>
                <a:ea typeface="HGS創英角ﾎﾟｯﾌﾟ体" pitchFamily="50" charset="-128"/>
              </a:rPr>
              <a:t>「錠剤」にはこんな</a:t>
            </a:r>
            <a:br>
              <a:rPr lang="ja-JP" altLang="en-US" sz="4000" smtClean="0">
                <a:solidFill>
                  <a:schemeClr val="accent2"/>
                </a:solidFill>
                <a:ea typeface="HGS創英角ﾎﾟｯﾌﾟ体" pitchFamily="50" charset="-128"/>
              </a:rPr>
            </a:br>
            <a:r>
              <a:rPr lang="ja-JP" altLang="en-US" sz="4000" smtClean="0">
                <a:solidFill>
                  <a:schemeClr val="accent2"/>
                </a:solidFill>
                <a:ea typeface="HGS創英角ﾎﾟｯﾌﾟ体" pitchFamily="50" charset="-128"/>
              </a:rPr>
              <a:t>「仕掛け」もあります</a:t>
            </a:r>
            <a:r>
              <a:rPr lang="ja-JP" altLang="en-US" sz="4000" smtClean="0"/>
              <a:t> </a:t>
            </a:r>
          </a:p>
        </p:txBody>
      </p:sp>
      <p:pic>
        <p:nvPicPr>
          <p:cNvPr id="28675" name="Picture 3" descr="j02411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18051">
            <a:off x="468313" y="1773238"/>
            <a:ext cx="901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j02411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855946">
            <a:off x="7997826" y="1587500"/>
            <a:ext cx="901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p:cNvSpPr txBox="1">
            <a:spLocks noChangeArrowheads="1"/>
          </p:cNvSpPr>
          <p:nvPr/>
        </p:nvSpPr>
        <p:spPr bwMode="auto">
          <a:xfrm>
            <a:off x="5940425" y="2324100"/>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r>
              <a:rPr lang="ja-JP" altLang="en-US" sz="2400">
                <a:solidFill>
                  <a:schemeClr val="accent2"/>
                </a:solidFill>
                <a:latin typeface="Times New Roman" pitchFamily="18" charset="0"/>
                <a:ea typeface="HGS創英角ﾎﾟｯﾌﾟ体" pitchFamily="50" charset="-128"/>
              </a:rPr>
              <a:t>例えば・・・</a:t>
            </a:r>
          </a:p>
        </p:txBody>
      </p:sp>
      <p:sp>
        <p:nvSpPr>
          <p:cNvPr id="28678" name="Text Box 6"/>
          <p:cNvSpPr txBox="1">
            <a:spLocks noChangeArrowheads="1"/>
          </p:cNvSpPr>
          <p:nvPr/>
        </p:nvSpPr>
        <p:spPr bwMode="auto">
          <a:xfrm>
            <a:off x="0" y="6583363"/>
            <a:ext cx="1754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r>
              <a:rPr lang="ja-JP" altLang="en-US" sz="1200">
                <a:latin typeface="Times New Roman" pitchFamily="18" charset="0"/>
              </a:rPr>
              <a:t>くすりの適正使用協議会</a:t>
            </a:r>
          </a:p>
        </p:txBody>
      </p:sp>
      <p:grpSp>
        <p:nvGrpSpPr>
          <p:cNvPr id="28679" name="Group 7"/>
          <p:cNvGrpSpPr>
            <a:grpSpLocks/>
          </p:cNvGrpSpPr>
          <p:nvPr/>
        </p:nvGrpSpPr>
        <p:grpSpPr bwMode="auto">
          <a:xfrm>
            <a:off x="755650" y="2492375"/>
            <a:ext cx="3743325" cy="3422650"/>
            <a:chOff x="1111" y="981"/>
            <a:chExt cx="3175" cy="2903"/>
          </a:xfrm>
        </p:grpSpPr>
        <p:sp>
          <p:nvSpPr>
            <p:cNvPr id="28686" name="Oval 8"/>
            <p:cNvSpPr>
              <a:spLocks noChangeArrowheads="1"/>
            </p:cNvSpPr>
            <p:nvPr/>
          </p:nvSpPr>
          <p:spPr bwMode="auto">
            <a:xfrm>
              <a:off x="1111" y="981"/>
              <a:ext cx="3175" cy="2903"/>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ja-JP" sz="2400">
                <a:latin typeface="Arial" pitchFamily="34" charset="0"/>
              </a:endParaRPr>
            </a:p>
          </p:txBody>
        </p:sp>
        <p:sp>
          <p:nvSpPr>
            <p:cNvPr id="28687" name="Oval 9"/>
            <p:cNvSpPr>
              <a:spLocks noChangeArrowheads="1"/>
            </p:cNvSpPr>
            <p:nvPr/>
          </p:nvSpPr>
          <p:spPr bwMode="auto">
            <a:xfrm>
              <a:off x="1383" y="1207"/>
              <a:ext cx="2676" cy="2447"/>
            </a:xfrm>
            <a:prstGeom prst="ellipse">
              <a:avLst/>
            </a:prstGeom>
            <a:solidFill>
              <a:srgbClr val="FFFFCC"/>
            </a:solidFill>
            <a:ln w="254000">
              <a:solidFill>
                <a:srgbClr val="FF9900"/>
              </a:solidFill>
              <a:round/>
              <a:headEnd/>
              <a:tailEnd/>
            </a:ln>
          </p:spPr>
          <p:txBody>
            <a:bodyPr anchor="ct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ja-JP" sz="2400">
                <a:latin typeface="Arial" pitchFamily="34" charset="0"/>
              </a:endParaRPr>
            </a:p>
          </p:txBody>
        </p:sp>
        <p:sp>
          <p:nvSpPr>
            <p:cNvPr id="28688" name="Oval 10"/>
            <p:cNvSpPr>
              <a:spLocks noChangeArrowheads="1"/>
            </p:cNvSpPr>
            <p:nvPr/>
          </p:nvSpPr>
          <p:spPr bwMode="auto">
            <a:xfrm>
              <a:off x="1927" y="1706"/>
              <a:ext cx="1543" cy="1410"/>
            </a:xfrm>
            <a:prstGeom prst="ellipse">
              <a:avLst/>
            </a:prstGeom>
            <a:solidFill>
              <a:srgbClr val="FFFFCC"/>
            </a:solidFill>
            <a:ln w="254000">
              <a:solidFill>
                <a:srgbClr val="6666FF"/>
              </a:solidFill>
              <a:round/>
              <a:headEnd/>
              <a:tailEnd/>
            </a:ln>
          </p:spPr>
          <p:txBody>
            <a:bodyPr anchor="ct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ja-JP" sz="2400">
                <a:latin typeface="Arial" pitchFamily="34" charset="0"/>
              </a:endParaRPr>
            </a:p>
          </p:txBody>
        </p:sp>
      </p:grpSp>
      <p:sp>
        <p:nvSpPr>
          <p:cNvPr id="28680" name="AutoShape 11"/>
          <p:cNvSpPr>
            <a:spLocks/>
          </p:cNvSpPr>
          <p:nvPr/>
        </p:nvSpPr>
        <p:spPr bwMode="auto">
          <a:xfrm>
            <a:off x="6588125" y="5445125"/>
            <a:ext cx="2376488" cy="609600"/>
          </a:xfrm>
          <a:prstGeom prst="borderCallout2">
            <a:avLst>
              <a:gd name="adj1" fmla="val 18750"/>
              <a:gd name="adj2" fmla="val -3208"/>
              <a:gd name="adj3" fmla="val 18750"/>
              <a:gd name="adj4" fmla="val -67000"/>
              <a:gd name="adj5" fmla="val -142449"/>
              <a:gd name="adj6" fmla="val -132801"/>
            </a:avLst>
          </a:prstGeom>
          <a:solidFill>
            <a:srgbClr val="CCECFF"/>
          </a:solidFill>
          <a:ln w="38100">
            <a:solidFill>
              <a:schemeClr val="accent2"/>
            </a:solidFill>
            <a:miter lim="800000"/>
            <a:headEnd type="oval" w="med" len="med"/>
            <a:tailEnd type="oval" w="med" len="med"/>
          </a:ln>
        </p:spPr>
        <p:txBody>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800">
                <a:solidFill>
                  <a:schemeClr val="accent2"/>
                </a:solidFill>
                <a:latin typeface="Arial" pitchFamily="34" charset="0"/>
                <a:ea typeface="HGP創英角ﾎﾟｯﾌﾟ体" pitchFamily="50" charset="-128"/>
              </a:rPr>
              <a:t>腸で溶ける膜</a:t>
            </a:r>
          </a:p>
        </p:txBody>
      </p:sp>
      <p:sp>
        <p:nvSpPr>
          <p:cNvPr id="28681" name="AutoShape 12"/>
          <p:cNvSpPr>
            <a:spLocks/>
          </p:cNvSpPr>
          <p:nvPr/>
        </p:nvSpPr>
        <p:spPr bwMode="auto">
          <a:xfrm>
            <a:off x="6588125" y="3860800"/>
            <a:ext cx="2371725" cy="609600"/>
          </a:xfrm>
          <a:prstGeom prst="borderCallout2">
            <a:avLst>
              <a:gd name="adj1" fmla="val 18750"/>
              <a:gd name="adj2" fmla="val -3213"/>
              <a:gd name="adj3" fmla="val 18750"/>
              <a:gd name="adj4" fmla="val -20014"/>
              <a:gd name="adj5" fmla="val 23958"/>
              <a:gd name="adj6" fmla="val -99667"/>
            </a:avLst>
          </a:prstGeom>
          <a:solidFill>
            <a:srgbClr val="CCFFFF"/>
          </a:solidFill>
          <a:ln w="38100">
            <a:solidFill>
              <a:schemeClr val="accent2"/>
            </a:solidFill>
            <a:miter lim="800000"/>
            <a:headEnd type="oval" w="med" len="med"/>
            <a:tailEnd type="oval" w="med" len="med"/>
          </a:ln>
        </p:spPr>
        <p:txBody>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800">
                <a:solidFill>
                  <a:schemeClr val="accent2"/>
                </a:solidFill>
                <a:latin typeface="Arial" pitchFamily="34" charset="0"/>
                <a:ea typeface="HGP創英角ﾎﾟｯﾌﾟ体" pitchFamily="50" charset="-128"/>
              </a:rPr>
              <a:t>胃で溶ける膜</a:t>
            </a:r>
          </a:p>
        </p:txBody>
      </p:sp>
      <p:sp>
        <p:nvSpPr>
          <p:cNvPr id="28682" name="AutoShape 13"/>
          <p:cNvSpPr>
            <a:spLocks/>
          </p:cNvSpPr>
          <p:nvPr/>
        </p:nvSpPr>
        <p:spPr bwMode="auto">
          <a:xfrm>
            <a:off x="6588125" y="4643438"/>
            <a:ext cx="2362200" cy="609600"/>
          </a:xfrm>
          <a:prstGeom prst="borderCallout2">
            <a:avLst>
              <a:gd name="adj1" fmla="val 18750"/>
              <a:gd name="adj2" fmla="val -3227"/>
              <a:gd name="adj3" fmla="val 18750"/>
              <a:gd name="adj4" fmla="val -66130"/>
              <a:gd name="adj5" fmla="val -40625"/>
              <a:gd name="adj6" fmla="val -116870"/>
            </a:avLst>
          </a:prstGeom>
          <a:solidFill>
            <a:srgbClr val="FFFFCC"/>
          </a:solidFill>
          <a:ln w="28575">
            <a:solidFill>
              <a:srgbClr val="FF6600"/>
            </a:solidFill>
            <a:miter lim="800000"/>
            <a:headEnd type="oval" w="med" len="med"/>
            <a:tailEnd type="oval" w="med" len="med"/>
          </a:ln>
        </p:spPr>
        <p:txBody>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a:solidFill>
                  <a:srgbClr val="FF6600"/>
                </a:solidFill>
                <a:latin typeface="Arial" pitchFamily="34" charset="0"/>
                <a:ea typeface="HGP創英角ﾎﾟｯﾌﾟ体" pitchFamily="50" charset="-128"/>
              </a:rPr>
              <a:t>胃で効く成分</a:t>
            </a:r>
          </a:p>
        </p:txBody>
      </p:sp>
      <p:sp>
        <p:nvSpPr>
          <p:cNvPr id="28683" name="AutoShape 14"/>
          <p:cNvSpPr>
            <a:spLocks/>
          </p:cNvSpPr>
          <p:nvPr/>
        </p:nvSpPr>
        <p:spPr bwMode="auto">
          <a:xfrm>
            <a:off x="6588125" y="6203950"/>
            <a:ext cx="2362200" cy="609600"/>
          </a:xfrm>
          <a:prstGeom prst="borderCallout2">
            <a:avLst>
              <a:gd name="adj1" fmla="val 18750"/>
              <a:gd name="adj2" fmla="val -3227"/>
              <a:gd name="adj3" fmla="val 18750"/>
              <a:gd name="adj4" fmla="val -3227"/>
              <a:gd name="adj5" fmla="val -271616"/>
              <a:gd name="adj6" fmla="val -171370"/>
            </a:avLst>
          </a:prstGeom>
          <a:solidFill>
            <a:srgbClr val="FFFFCC"/>
          </a:solidFill>
          <a:ln w="28575">
            <a:solidFill>
              <a:srgbClr val="FF3300"/>
            </a:solidFill>
            <a:miter lim="800000"/>
            <a:headEnd type="oval" w="med" len="med"/>
            <a:tailEnd type="oval" w="med" len="med"/>
          </a:ln>
        </p:spPr>
        <p:txBody>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a:solidFill>
                  <a:srgbClr val="FF6600"/>
                </a:solidFill>
                <a:latin typeface="Arial" pitchFamily="34" charset="0"/>
                <a:ea typeface="HGP創英角ﾎﾟｯﾌﾟ体" pitchFamily="50" charset="-128"/>
              </a:rPr>
              <a:t>腸で効く成分</a:t>
            </a:r>
          </a:p>
        </p:txBody>
      </p:sp>
      <p:sp>
        <p:nvSpPr>
          <p:cNvPr id="28684" name="AutoShape 15"/>
          <p:cNvSpPr>
            <a:spLocks/>
          </p:cNvSpPr>
          <p:nvPr/>
        </p:nvSpPr>
        <p:spPr bwMode="auto">
          <a:xfrm>
            <a:off x="6592888" y="2781300"/>
            <a:ext cx="2300287" cy="935038"/>
          </a:xfrm>
          <a:prstGeom prst="borderCallout2">
            <a:avLst>
              <a:gd name="adj1" fmla="val 12222"/>
              <a:gd name="adj2" fmla="val -3315"/>
              <a:gd name="adj3" fmla="val 12222"/>
              <a:gd name="adj4" fmla="val -20083"/>
              <a:gd name="adj5" fmla="val 78440"/>
              <a:gd name="adj6" fmla="val -99792"/>
            </a:avLst>
          </a:prstGeom>
          <a:solidFill>
            <a:srgbClr val="CCFFFF"/>
          </a:solidFill>
          <a:ln w="38100">
            <a:solidFill>
              <a:schemeClr val="accent2"/>
            </a:solidFill>
            <a:miter lim="800000"/>
            <a:headEnd type="oval" w="med" len="med"/>
            <a:tailEnd type="oval" w="med" len="med"/>
          </a:ln>
        </p:spPr>
        <p:txBody>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800">
                <a:solidFill>
                  <a:schemeClr val="accent2"/>
                </a:solidFill>
                <a:latin typeface="Arial" pitchFamily="34" charset="0"/>
                <a:ea typeface="HGP創英角ﾎﾟｯﾌﾟ体" pitchFamily="50" charset="-128"/>
              </a:rPr>
              <a:t>味などを</a:t>
            </a:r>
          </a:p>
          <a:p>
            <a:pPr algn="ctr" eaLnBrk="1" hangingPunct="1">
              <a:spcBef>
                <a:spcPct val="0"/>
              </a:spcBef>
              <a:buFontTx/>
              <a:buNone/>
            </a:pPr>
            <a:r>
              <a:rPr lang="ja-JP" altLang="en-US" sz="2800">
                <a:solidFill>
                  <a:schemeClr val="accent2"/>
                </a:solidFill>
                <a:latin typeface="Arial" pitchFamily="34" charset="0"/>
                <a:ea typeface="HGP創英角ﾎﾟｯﾌﾟ体" pitchFamily="50" charset="-128"/>
              </a:rPr>
              <a:t>かくす膜</a:t>
            </a:r>
          </a:p>
        </p:txBody>
      </p:sp>
      <p:sp>
        <p:nvSpPr>
          <p:cNvPr id="28685" name="Text Box 20"/>
          <p:cNvSpPr txBox="1">
            <a:spLocks noChangeArrowheads="1"/>
          </p:cNvSpPr>
          <p:nvPr/>
        </p:nvSpPr>
        <p:spPr bwMode="auto">
          <a:xfrm>
            <a:off x="539750" y="339725"/>
            <a:ext cx="8007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3600">
                <a:latin typeface="Arial" pitchFamily="34" charset="0"/>
              </a:rPr>
              <a:t>なぜ錠剤やカプセルにしてあるのでしょう</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nvGraphicFramePr>
        <p:xfrm>
          <a:off x="2111375" y="3181350"/>
          <a:ext cx="5715000" cy="2779713"/>
        </p:xfrm>
        <a:graphic>
          <a:graphicData uri="http://schemas.openxmlformats.org/presentationml/2006/ole">
            <mc:AlternateContent xmlns:mc="http://schemas.openxmlformats.org/markup-compatibility/2006">
              <mc:Choice xmlns:v="urn:schemas-microsoft-com:vml" Requires="v">
                <p:oleObj spid="_x0000_s29792" name="Image" r:id="rId4" imgW="4253968" imgH="2069841" progId="">
                  <p:embed/>
                </p:oleObj>
              </mc:Choice>
              <mc:Fallback>
                <p:oleObj name="Image" r:id="rId4" imgW="4253968" imgH="2069841"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1375" y="3181350"/>
                        <a:ext cx="5715000"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Text Box 3"/>
          <p:cNvSpPr txBox="1">
            <a:spLocks noChangeArrowheads="1"/>
          </p:cNvSpPr>
          <p:nvPr/>
        </p:nvSpPr>
        <p:spPr bwMode="auto">
          <a:xfrm>
            <a:off x="1692275" y="1268413"/>
            <a:ext cx="6553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4000" b="1">
                <a:solidFill>
                  <a:srgbClr val="1C1C1C"/>
                </a:solidFill>
                <a:latin typeface="Arial" pitchFamily="34" charset="0"/>
              </a:rPr>
              <a:t>くすりは、かんだり、カプセルを外して飲んではいけないよ</a:t>
            </a:r>
          </a:p>
        </p:txBody>
      </p:sp>
      <p:sp>
        <p:nvSpPr>
          <p:cNvPr id="29700" name="Text Box 7"/>
          <p:cNvSpPr txBox="1">
            <a:spLocks noChangeArrowheads="1"/>
          </p:cNvSpPr>
          <p:nvPr/>
        </p:nvSpPr>
        <p:spPr bwMode="auto">
          <a:xfrm>
            <a:off x="0" y="6583363"/>
            <a:ext cx="1754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r>
              <a:rPr lang="ja-JP" altLang="en-US" sz="1200">
                <a:latin typeface="Times New Roman" pitchFamily="18" charset="0"/>
              </a:rPr>
              <a:t>くすりの適正使用協議会</a:t>
            </a:r>
          </a:p>
        </p:txBody>
      </p:sp>
      <p:sp>
        <p:nvSpPr>
          <p:cNvPr id="107528" name="Text Box 8"/>
          <p:cNvSpPr txBox="1">
            <a:spLocks noChangeArrowheads="1"/>
          </p:cNvSpPr>
          <p:nvPr/>
        </p:nvSpPr>
        <p:spPr bwMode="auto">
          <a:xfrm>
            <a:off x="3276600" y="2605088"/>
            <a:ext cx="3048000" cy="3140075"/>
          </a:xfrm>
          <a:prstGeom prst="rect">
            <a:avLst/>
          </a:prstGeom>
          <a:noFill/>
          <a:ln w="9525">
            <a:noFill/>
            <a:miter lim="800000"/>
            <a:headEnd/>
            <a:tailEnd/>
          </a:ln>
          <a:effectLst/>
        </p:spPr>
        <p:txBody>
          <a:bodyPr>
            <a:spAutoFit/>
          </a:bodyPr>
          <a:lstStyle/>
          <a:p>
            <a:pPr algn="ctr">
              <a:spcBef>
                <a:spcPct val="50000"/>
              </a:spcBef>
              <a:defRPr/>
            </a:pPr>
            <a:r>
              <a:rPr lang="en-US" altLang="ja-JP" sz="20000" dirty="0">
                <a:solidFill>
                  <a:srgbClr val="FF3300"/>
                </a:solidFill>
                <a:effectLst>
                  <a:outerShdw blurRad="38100" dist="38100" dir="2700000" algn="tl">
                    <a:srgbClr val="C0C0C0"/>
                  </a:outerShdw>
                </a:effectLst>
                <a:latin typeface="Arial" charset="0"/>
              </a:rPr>
              <a:t>×</a:t>
            </a:r>
          </a:p>
        </p:txBody>
      </p:sp>
      <p:sp>
        <p:nvSpPr>
          <p:cNvPr id="10" name="AutoShape 18"/>
          <p:cNvSpPr>
            <a:spLocks noChangeArrowheads="1"/>
          </p:cNvSpPr>
          <p:nvPr/>
        </p:nvSpPr>
        <p:spPr bwMode="auto">
          <a:xfrm>
            <a:off x="179388" y="188913"/>
            <a:ext cx="2268537" cy="911225"/>
          </a:xfrm>
          <a:prstGeom prst="wedgeEllipseCallout">
            <a:avLst>
              <a:gd name="adj1" fmla="val 55597"/>
              <a:gd name="adj2" fmla="val 40940"/>
            </a:avLst>
          </a:prstGeom>
          <a:gradFill rotWithShape="1">
            <a:gsLst>
              <a:gs pos="0">
                <a:schemeClr val="hlink">
                  <a:gamma/>
                  <a:tint val="47451"/>
                  <a:invGamma/>
                </a:schemeClr>
              </a:gs>
              <a:gs pos="100000">
                <a:schemeClr val="hlink"/>
              </a:gs>
            </a:gsLst>
            <a:path path="rect">
              <a:fillToRect l="50000" t="50000" r="50000" b="50000"/>
            </a:path>
          </a:gradFill>
          <a:ln w="9525">
            <a:noFill/>
            <a:miter lim="800000"/>
            <a:headEnd/>
            <a:tailEnd/>
          </a:ln>
          <a:effectLst/>
        </p:spPr>
        <p:txBody>
          <a:bodyPr anchor="b"/>
          <a:lstStyle/>
          <a:p>
            <a:pPr algn="ctr">
              <a:defRPr/>
            </a:pPr>
            <a:r>
              <a:rPr lang="ja-JP" altLang="en-US" sz="3200" dirty="0">
                <a:solidFill>
                  <a:srgbClr val="FFFFFF"/>
                </a:solidFill>
                <a:latin typeface="Arial" charset="0"/>
                <a:ea typeface="HGS創英角ﾎﾟｯﾌﾟ体" pitchFamily="50" charset="-128"/>
              </a:rPr>
              <a:t>大切！</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2852936"/>
            <a:ext cx="7632848" cy="2916039"/>
          </a:xfrm>
        </p:spPr>
        <p:txBody>
          <a:bodyPr/>
          <a:lstStyle/>
          <a:p>
            <a:pPr algn="ctr"/>
            <a:r>
              <a:rPr kumimoji="1" lang="ja-JP" altLang="en-US" sz="4400" dirty="0" smtClean="0"/>
              <a:t>副作用について</a:t>
            </a:r>
            <a:endParaRPr kumimoji="1" lang="ja-JP" altLang="en-US" sz="4400" dirty="0"/>
          </a:p>
        </p:txBody>
      </p:sp>
    </p:spTree>
    <p:extLst>
      <p:ext uri="{BB962C8B-B14F-4D97-AF65-F5344CB8AC3E}">
        <p14:creationId xmlns:p14="http://schemas.microsoft.com/office/powerpoint/2010/main" val="2971205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4"/>
          <p:cNvSpPr>
            <a:spLocks noChangeArrowheads="1"/>
          </p:cNvSpPr>
          <p:nvPr/>
        </p:nvSpPr>
        <p:spPr bwMode="auto">
          <a:xfrm>
            <a:off x="250825" y="1628775"/>
            <a:ext cx="4249738" cy="4895850"/>
          </a:xfrm>
          <a:prstGeom prst="roundRect">
            <a:avLst>
              <a:gd name="adj" fmla="val 16667"/>
            </a:avLst>
          </a:prstGeom>
          <a:solidFill>
            <a:srgbClr val="E9EEF3"/>
          </a:solidFill>
          <a:ln w="57150">
            <a:solidFill>
              <a:schemeClr val="accent2"/>
            </a:solidFill>
            <a:round/>
            <a:headEnd/>
            <a:tailEnd/>
          </a:ln>
        </p:spPr>
        <p:txBody>
          <a:bodyPr wrap="none"/>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u="sng">
                <a:solidFill>
                  <a:schemeClr val="accent2"/>
                </a:solidFill>
                <a:latin typeface="Times New Roman" pitchFamily="18" charset="0"/>
              </a:rPr>
              <a:t>主作用</a:t>
            </a:r>
          </a:p>
          <a:p>
            <a:pPr algn="ctr" eaLnBrk="1" hangingPunct="1">
              <a:spcBef>
                <a:spcPct val="0"/>
              </a:spcBef>
              <a:buFontTx/>
              <a:buNone/>
            </a:pPr>
            <a:r>
              <a:rPr lang="ja-JP" altLang="en-US" u="sng">
                <a:solidFill>
                  <a:schemeClr val="accent2"/>
                </a:solidFill>
                <a:latin typeface="Times New Roman" pitchFamily="18" charset="0"/>
              </a:rPr>
              <a:t>病気を治したり</a:t>
            </a:r>
          </a:p>
          <a:p>
            <a:pPr algn="ctr" eaLnBrk="1" hangingPunct="1">
              <a:spcBef>
                <a:spcPct val="0"/>
              </a:spcBef>
              <a:buFontTx/>
              <a:buNone/>
            </a:pPr>
            <a:r>
              <a:rPr lang="ja-JP" altLang="en-US" u="sng">
                <a:solidFill>
                  <a:schemeClr val="accent2"/>
                </a:solidFill>
                <a:latin typeface="Times New Roman" pitchFamily="18" charset="0"/>
              </a:rPr>
              <a:t>軽くしたりする働き</a:t>
            </a:r>
            <a:endParaRPr lang="ja-JP" altLang="en-US" sz="2400">
              <a:latin typeface="Times New Roman" pitchFamily="18" charset="0"/>
            </a:endParaRPr>
          </a:p>
        </p:txBody>
      </p:sp>
      <p:sp>
        <p:nvSpPr>
          <p:cNvPr id="30723" name="AutoShape 5"/>
          <p:cNvSpPr>
            <a:spLocks noChangeArrowheads="1"/>
          </p:cNvSpPr>
          <p:nvPr/>
        </p:nvSpPr>
        <p:spPr bwMode="auto">
          <a:xfrm>
            <a:off x="4716463" y="1628775"/>
            <a:ext cx="4176712" cy="4895850"/>
          </a:xfrm>
          <a:prstGeom prst="roundRect">
            <a:avLst>
              <a:gd name="adj" fmla="val 16667"/>
            </a:avLst>
          </a:prstGeom>
          <a:solidFill>
            <a:srgbClr val="FFFFCC"/>
          </a:solidFill>
          <a:ln w="57150">
            <a:solidFill>
              <a:srgbClr val="FF3300"/>
            </a:solidFill>
            <a:round/>
            <a:headEnd/>
            <a:tailEnd/>
          </a:ln>
        </p:spPr>
        <p:txBody>
          <a:bodyPr wrap="none"/>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u="sng">
                <a:solidFill>
                  <a:srgbClr val="FF3300"/>
                </a:solidFill>
                <a:latin typeface="Times New Roman" pitchFamily="18" charset="0"/>
              </a:rPr>
              <a:t>副作用</a:t>
            </a:r>
          </a:p>
          <a:p>
            <a:pPr algn="ctr" eaLnBrk="1" hangingPunct="1">
              <a:spcBef>
                <a:spcPct val="0"/>
              </a:spcBef>
              <a:buFontTx/>
              <a:buNone/>
            </a:pPr>
            <a:r>
              <a:rPr lang="ja-JP" altLang="en-US" u="sng">
                <a:solidFill>
                  <a:srgbClr val="FF3300"/>
                </a:solidFill>
                <a:latin typeface="Times New Roman" pitchFamily="18" charset="0"/>
              </a:rPr>
              <a:t>本来の目的以外の</a:t>
            </a:r>
          </a:p>
          <a:p>
            <a:pPr algn="ctr" eaLnBrk="1" hangingPunct="1">
              <a:spcBef>
                <a:spcPct val="0"/>
              </a:spcBef>
              <a:buFontTx/>
              <a:buNone/>
            </a:pPr>
            <a:r>
              <a:rPr lang="ja-JP" altLang="en-US" u="sng">
                <a:solidFill>
                  <a:srgbClr val="FF3300"/>
                </a:solidFill>
                <a:latin typeface="Times New Roman" pitchFamily="18" charset="0"/>
              </a:rPr>
              <a:t>好ましくない働き</a:t>
            </a:r>
          </a:p>
          <a:p>
            <a:pPr algn="ctr" eaLnBrk="1" hangingPunct="1">
              <a:spcBef>
                <a:spcPct val="0"/>
              </a:spcBef>
              <a:buFontTx/>
              <a:buNone/>
            </a:pPr>
            <a:endParaRPr lang="en-US" altLang="ja-JP" sz="2400">
              <a:latin typeface="Times New Roman" pitchFamily="18" charset="0"/>
            </a:endParaRPr>
          </a:p>
        </p:txBody>
      </p:sp>
      <p:sp>
        <p:nvSpPr>
          <p:cNvPr id="30724" name="Rectangle 19"/>
          <p:cNvSpPr>
            <a:spLocks noChangeArrowheads="1"/>
          </p:cNvSpPr>
          <p:nvPr/>
        </p:nvSpPr>
        <p:spPr bwMode="auto">
          <a:xfrm>
            <a:off x="857250" y="360363"/>
            <a:ext cx="8070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r>
              <a:rPr lang="ja-JP" altLang="en-US" sz="4000">
                <a:solidFill>
                  <a:schemeClr val="tx2"/>
                </a:solidFill>
                <a:latin typeface="Times New Roman" pitchFamily="18" charset="0"/>
              </a:rPr>
              <a:t>薬は複数の働きを持っている</a:t>
            </a:r>
          </a:p>
        </p:txBody>
      </p:sp>
      <p:pic>
        <p:nvPicPr>
          <p:cNvPr id="30725" name="Picture 2" descr="C:\Users\YOSHIHARA\Desktop\2802.gif"/>
          <p:cNvPicPr>
            <a:picLocks noChangeAspect="1" noChangeArrowheads="1"/>
          </p:cNvPicPr>
          <p:nvPr/>
        </p:nvPicPr>
        <p:blipFill>
          <a:blip r:embed="rId3">
            <a:extLst>
              <a:ext uri="{28A0092B-C50C-407E-A947-70E740481C1C}">
                <a14:useLocalDpi xmlns:a14="http://schemas.microsoft.com/office/drawing/2010/main" val="0"/>
              </a:ext>
            </a:extLst>
          </a:blip>
          <a:srcRect b="50269"/>
          <a:stretch>
            <a:fillRect/>
          </a:stretch>
        </p:blipFill>
        <p:spPr bwMode="auto">
          <a:xfrm>
            <a:off x="5948363" y="3716338"/>
            <a:ext cx="1576387"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AutoShape 34"/>
          <p:cNvSpPr>
            <a:spLocks noChangeArrowheads="1"/>
          </p:cNvSpPr>
          <p:nvPr/>
        </p:nvSpPr>
        <p:spPr bwMode="auto">
          <a:xfrm>
            <a:off x="4000500" y="4429125"/>
            <a:ext cx="2082800" cy="1160463"/>
          </a:xfrm>
          <a:prstGeom prst="wedgeEllipseCallout">
            <a:avLst>
              <a:gd name="adj1" fmla="val 59162"/>
              <a:gd name="adj2" fmla="val 17546"/>
            </a:avLst>
          </a:prstGeom>
          <a:solidFill>
            <a:srgbClr val="CCFFFF"/>
          </a:solidFill>
          <a:ln w="28575">
            <a:solidFill>
              <a:schemeClr val="hlink"/>
            </a:solidFill>
            <a:miter lim="800000"/>
            <a:headEnd/>
            <a:tailEnd/>
          </a:ln>
        </p:spPr>
        <p:txBody>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a:solidFill>
                  <a:srgbClr val="1C1C1C"/>
                </a:solidFill>
                <a:latin typeface="Times New Roman" pitchFamily="18" charset="0"/>
              </a:rPr>
              <a:t>解熱剤を飲んだら胃が痛い・・</a:t>
            </a:r>
          </a:p>
        </p:txBody>
      </p:sp>
      <p:sp>
        <p:nvSpPr>
          <p:cNvPr id="30727" name="AutoShape 35"/>
          <p:cNvSpPr>
            <a:spLocks noChangeArrowheads="1"/>
          </p:cNvSpPr>
          <p:nvPr/>
        </p:nvSpPr>
        <p:spPr bwMode="auto">
          <a:xfrm>
            <a:off x="7072313" y="5357813"/>
            <a:ext cx="2143125" cy="1239837"/>
          </a:xfrm>
          <a:prstGeom prst="wedgeEllipseCallout">
            <a:avLst>
              <a:gd name="adj1" fmla="val -51102"/>
              <a:gd name="adj2" fmla="val -77685"/>
            </a:avLst>
          </a:prstGeom>
          <a:solidFill>
            <a:srgbClr val="CCFFFF"/>
          </a:solidFill>
          <a:ln w="28575">
            <a:solidFill>
              <a:schemeClr val="hlink"/>
            </a:solidFill>
            <a:miter lim="800000"/>
            <a:headEnd/>
            <a:tailEnd/>
          </a:ln>
        </p:spPr>
        <p:txBody>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a:solidFill>
                  <a:srgbClr val="1C1C1C"/>
                </a:solidFill>
                <a:latin typeface="Times New Roman" pitchFamily="18" charset="0"/>
              </a:rPr>
              <a:t>アレルギーの薬を飲んだら眠い・・</a:t>
            </a:r>
          </a:p>
        </p:txBody>
      </p:sp>
      <p:pic>
        <p:nvPicPr>
          <p:cNvPr id="30728" name="Picture 6" descr="C:\Users\YOSHIHARA\Desktop\005.gif"/>
          <p:cNvPicPr>
            <a:picLocks noChangeAspect="1" noChangeArrowheads="1"/>
          </p:cNvPicPr>
          <p:nvPr/>
        </p:nvPicPr>
        <p:blipFill>
          <a:blip r:embed="rId4">
            <a:extLst>
              <a:ext uri="{28A0092B-C50C-407E-A947-70E740481C1C}">
                <a14:useLocalDpi xmlns:a14="http://schemas.microsoft.com/office/drawing/2010/main" val="0"/>
              </a:ext>
            </a:extLst>
          </a:blip>
          <a:srcRect b="41632"/>
          <a:stretch>
            <a:fillRect/>
          </a:stretch>
        </p:blipFill>
        <p:spPr bwMode="auto">
          <a:xfrm>
            <a:off x="920750" y="3508375"/>
            <a:ext cx="2643188"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AutoShape 32"/>
          <p:cNvSpPr>
            <a:spLocks noChangeArrowheads="1"/>
          </p:cNvSpPr>
          <p:nvPr/>
        </p:nvSpPr>
        <p:spPr bwMode="auto">
          <a:xfrm>
            <a:off x="2843213" y="5445125"/>
            <a:ext cx="1871662" cy="863600"/>
          </a:xfrm>
          <a:prstGeom prst="wedgeEllipseCallout">
            <a:avLst>
              <a:gd name="adj1" fmla="val -60093"/>
              <a:gd name="adj2" fmla="val -31616"/>
            </a:avLst>
          </a:prstGeom>
          <a:solidFill>
            <a:srgbClr val="FFFFCC"/>
          </a:solidFill>
          <a:ln w="28575">
            <a:solidFill>
              <a:schemeClr val="hlink"/>
            </a:solidFill>
            <a:miter lim="800000"/>
            <a:headEnd/>
            <a:tailEnd/>
          </a:ln>
        </p:spPr>
        <p:txBody>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a:solidFill>
                  <a:srgbClr val="1C1C1C"/>
                </a:solidFill>
                <a:latin typeface="Times New Roman" pitchFamily="18" charset="0"/>
              </a:rPr>
              <a:t>かゆみがとれた</a:t>
            </a:r>
          </a:p>
        </p:txBody>
      </p:sp>
      <p:sp>
        <p:nvSpPr>
          <p:cNvPr id="30730" name="AutoShape 33"/>
          <p:cNvSpPr>
            <a:spLocks noChangeArrowheads="1"/>
          </p:cNvSpPr>
          <p:nvPr/>
        </p:nvSpPr>
        <p:spPr bwMode="auto">
          <a:xfrm>
            <a:off x="0" y="3500438"/>
            <a:ext cx="1714500" cy="865187"/>
          </a:xfrm>
          <a:prstGeom prst="wedgeEllipseCallout">
            <a:avLst>
              <a:gd name="adj1" fmla="val 41083"/>
              <a:gd name="adj2" fmla="val 68167"/>
            </a:avLst>
          </a:prstGeom>
          <a:solidFill>
            <a:srgbClr val="FFFFCC"/>
          </a:solidFill>
          <a:ln w="28575">
            <a:solidFill>
              <a:schemeClr val="hlink"/>
            </a:solidFill>
            <a:miter lim="800000"/>
            <a:headEnd/>
            <a:tailEnd/>
          </a:ln>
        </p:spPr>
        <p:txBody>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a:latin typeface="Times New Roman" pitchFamily="18" charset="0"/>
              </a:rPr>
              <a:t>熱が下がった！</a:t>
            </a:r>
          </a:p>
        </p:txBody>
      </p:sp>
      <p:sp>
        <p:nvSpPr>
          <p:cNvPr id="30731" name="Text Box 6"/>
          <p:cNvSpPr txBox="1">
            <a:spLocks noChangeArrowheads="1"/>
          </p:cNvSpPr>
          <p:nvPr/>
        </p:nvSpPr>
        <p:spPr bwMode="auto">
          <a:xfrm>
            <a:off x="0" y="6583363"/>
            <a:ext cx="1754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r>
              <a:rPr lang="ja-JP" altLang="en-US" sz="1200">
                <a:latin typeface="Times New Roman" pitchFamily="18" charset="0"/>
              </a:rPr>
              <a:t>くすりの適正使用協議会</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nvGraphicFramePr>
        <p:xfrm>
          <a:off x="6804025" y="2781300"/>
          <a:ext cx="1833563" cy="2789238"/>
        </p:xfrm>
        <a:graphic>
          <a:graphicData uri="http://schemas.openxmlformats.org/presentationml/2006/ole">
            <mc:AlternateContent xmlns:mc="http://schemas.openxmlformats.org/markup-compatibility/2006">
              <mc:Choice xmlns:v="urn:schemas-microsoft-com:vml" Requires="v">
                <p:oleObj spid="_x0000_s31842" name="Image" r:id="rId4" imgW="2069841" imgH="3149206" progId="">
                  <p:embed/>
                </p:oleObj>
              </mc:Choice>
              <mc:Fallback>
                <p:oleObj name="Image" r:id="rId4" imgW="2069841" imgH="3149206"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2781300"/>
                        <a:ext cx="1833563" cy="278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7" name="AutoShape 3"/>
          <p:cNvSpPr>
            <a:spLocks noChangeArrowheads="1"/>
          </p:cNvSpPr>
          <p:nvPr/>
        </p:nvSpPr>
        <p:spPr bwMode="auto">
          <a:xfrm>
            <a:off x="468313" y="1628775"/>
            <a:ext cx="6264275" cy="3586163"/>
          </a:xfrm>
          <a:prstGeom prst="roundRect">
            <a:avLst>
              <a:gd name="adj" fmla="val 3176"/>
            </a:avLst>
          </a:prstGeom>
          <a:solidFill>
            <a:srgbClr val="CCFFFF"/>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2400">
              <a:latin typeface="Times New Roman" pitchFamily="18" charset="0"/>
            </a:endParaRPr>
          </a:p>
        </p:txBody>
      </p:sp>
      <p:sp>
        <p:nvSpPr>
          <p:cNvPr id="31748" name="Text Box 4"/>
          <p:cNvSpPr txBox="1">
            <a:spLocks noChangeArrowheads="1"/>
          </p:cNvSpPr>
          <p:nvPr/>
        </p:nvSpPr>
        <p:spPr bwMode="auto">
          <a:xfrm>
            <a:off x="1116013" y="260350"/>
            <a:ext cx="7272337"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3800">
                <a:solidFill>
                  <a:srgbClr val="1C1C1C"/>
                </a:solidFill>
                <a:latin typeface="Times New Roman" pitchFamily="18" charset="0"/>
              </a:rPr>
              <a:t>副作用が起こる主な原因には</a:t>
            </a:r>
          </a:p>
          <a:p>
            <a:pPr eaLnBrk="1" hangingPunct="1">
              <a:spcBef>
                <a:spcPct val="0"/>
              </a:spcBef>
              <a:buFontTx/>
              <a:buNone/>
            </a:pPr>
            <a:r>
              <a:rPr lang="ja-JP" altLang="en-US" sz="3800">
                <a:solidFill>
                  <a:srgbClr val="1C1C1C"/>
                </a:solidFill>
                <a:latin typeface="Times New Roman" pitchFamily="18" charset="0"/>
              </a:rPr>
              <a:t>こんなことがあります。</a:t>
            </a:r>
          </a:p>
        </p:txBody>
      </p:sp>
      <p:sp>
        <p:nvSpPr>
          <p:cNvPr id="31749" name="Text Box 5"/>
          <p:cNvSpPr txBox="1">
            <a:spLocks noChangeArrowheads="1"/>
          </p:cNvSpPr>
          <p:nvPr/>
        </p:nvSpPr>
        <p:spPr bwMode="auto">
          <a:xfrm>
            <a:off x="500063" y="1785938"/>
            <a:ext cx="62642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en-US" altLang="ja-JP" sz="2800" dirty="0" smtClean="0">
                <a:latin typeface="Times New Roman" pitchFamily="18" charset="0"/>
              </a:rPr>
              <a:t>①</a:t>
            </a:r>
            <a:r>
              <a:rPr lang="ja-JP" altLang="en-US" sz="2600" dirty="0" smtClean="0">
                <a:latin typeface="Times New Roman" pitchFamily="18" charset="0"/>
              </a:rPr>
              <a:t>　</a:t>
            </a:r>
            <a:r>
              <a:rPr lang="ja-JP" altLang="en-US" sz="2800" dirty="0" smtClean="0">
                <a:latin typeface="Times New Roman" pitchFamily="18" charset="0"/>
              </a:rPr>
              <a:t>薬のもっている性質によるもの</a:t>
            </a:r>
          </a:p>
          <a:p>
            <a:pPr eaLnBrk="1" hangingPunct="1">
              <a:spcBef>
                <a:spcPct val="0"/>
              </a:spcBef>
              <a:buFontTx/>
              <a:buNone/>
              <a:defRPr/>
            </a:pPr>
            <a:endParaRPr lang="ja-JP" altLang="en-US" sz="2800" dirty="0" smtClean="0">
              <a:latin typeface="Times New Roman" pitchFamily="18" charset="0"/>
            </a:endParaRPr>
          </a:p>
          <a:p>
            <a:pPr eaLnBrk="1" hangingPunct="1">
              <a:spcBef>
                <a:spcPct val="0"/>
              </a:spcBef>
              <a:buFontTx/>
              <a:buNone/>
              <a:defRPr/>
            </a:pPr>
            <a:r>
              <a:rPr lang="ja-JP" altLang="en-US" sz="2800" dirty="0" smtClean="0">
                <a:latin typeface="Times New Roman" pitchFamily="18" charset="0"/>
              </a:rPr>
              <a:t>②　薬の使い方によるもの</a:t>
            </a:r>
          </a:p>
          <a:p>
            <a:pPr eaLnBrk="1" hangingPunct="1">
              <a:spcBef>
                <a:spcPct val="0"/>
              </a:spcBef>
              <a:buFontTx/>
              <a:buNone/>
              <a:defRPr/>
            </a:pPr>
            <a:endParaRPr lang="ja-JP" altLang="en-US" sz="2800" dirty="0" smtClean="0">
              <a:latin typeface="Times New Roman" pitchFamily="18" charset="0"/>
            </a:endParaRPr>
          </a:p>
          <a:p>
            <a:pPr eaLnBrk="1" hangingPunct="1">
              <a:spcBef>
                <a:spcPct val="0"/>
              </a:spcBef>
              <a:buFontTx/>
              <a:buNone/>
              <a:defRPr/>
            </a:pPr>
            <a:r>
              <a:rPr lang="ja-JP" altLang="en-US" sz="2800" dirty="0" smtClean="0">
                <a:latin typeface="Times New Roman" pitchFamily="18" charset="0"/>
              </a:rPr>
              <a:t>③　薬を使う人の体質によるもの</a:t>
            </a:r>
          </a:p>
          <a:p>
            <a:pPr eaLnBrk="1" hangingPunct="1">
              <a:spcBef>
                <a:spcPct val="0"/>
              </a:spcBef>
              <a:buFontTx/>
              <a:buNone/>
              <a:defRPr/>
            </a:pPr>
            <a:endParaRPr lang="ja-JP" altLang="en-US" sz="2800" dirty="0" smtClean="0">
              <a:latin typeface="Times New Roman" pitchFamily="18" charset="0"/>
            </a:endParaRPr>
          </a:p>
          <a:p>
            <a:pPr marL="631825" indent="-631825" eaLnBrk="1" hangingPunct="1">
              <a:spcBef>
                <a:spcPct val="0"/>
              </a:spcBef>
              <a:buFontTx/>
              <a:buNone/>
              <a:defRPr/>
            </a:pPr>
            <a:r>
              <a:rPr lang="ja-JP" altLang="en-US" sz="2800" dirty="0" smtClean="0">
                <a:latin typeface="Times New Roman" pitchFamily="18" charset="0"/>
              </a:rPr>
              <a:t>④　薬を使った人のその時の体の状態によるもの</a:t>
            </a:r>
          </a:p>
        </p:txBody>
      </p:sp>
      <p:sp>
        <p:nvSpPr>
          <p:cNvPr id="31750" name="Text Box 6"/>
          <p:cNvSpPr txBox="1">
            <a:spLocks noChangeArrowheads="1"/>
          </p:cNvSpPr>
          <p:nvPr/>
        </p:nvSpPr>
        <p:spPr bwMode="auto">
          <a:xfrm>
            <a:off x="0" y="6583363"/>
            <a:ext cx="1754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r>
              <a:rPr lang="ja-JP" altLang="en-US" sz="1200">
                <a:latin typeface="Times New Roman" pitchFamily="18" charset="0"/>
              </a:rPr>
              <a:t>くすりの適正使用協議会</a:t>
            </a:r>
          </a:p>
        </p:txBody>
      </p:sp>
      <p:sp>
        <p:nvSpPr>
          <p:cNvPr id="31751" name="Text Box 7"/>
          <p:cNvSpPr txBox="1">
            <a:spLocks noChangeArrowheads="1"/>
          </p:cNvSpPr>
          <p:nvPr/>
        </p:nvSpPr>
        <p:spPr bwMode="auto">
          <a:xfrm>
            <a:off x="395288" y="5300663"/>
            <a:ext cx="82819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lnSpc>
                <a:spcPct val="110000"/>
              </a:lnSpc>
              <a:spcBef>
                <a:spcPct val="0"/>
              </a:spcBef>
              <a:buFontTx/>
              <a:buNone/>
            </a:pPr>
            <a:r>
              <a:rPr lang="ja-JP" altLang="en-US" sz="2000">
                <a:solidFill>
                  <a:srgbClr val="1C1C1C"/>
                </a:solidFill>
                <a:latin typeface="Times New Roman" pitchFamily="18" charset="0"/>
              </a:rPr>
              <a:t>自分にあった薬を正しく使うことで副作用の危険を減らすことができます。</a:t>
            </a:r>
            <a:endParaRPr lang="en-US" altLang="ja-JP" sz="2000">
              <a:solidFill>
                <a:srgbClr val="1C1C1C"/>
              </a:solidFill>
              <a:latin typeface="Times New Roman" pitchFamily="18" charset="0"/>
            </a:endParaRPr>
          </a:p>
          <a:p>
            <a:pPr eaLnBrk="1" hangingPunct="1">
              <a:lnSpc>
                <a:spcPct val="110000"/>
              </a:lnSpc>
              <a:spcBef>
                <a:spcPct val="0"/>
              </a:spcBef>
              <a:buFontTx/>
              <a:buNone/>
            </a:pPr>
            <a:r>
              <a:rPr lang="ja-JP" altLang="en-US" sz="2000">
                <a:solidFill>
                  <a:srgbClr val="1C1C1C"/>
                </a:solidFill>
                <a:latin typeface="Times New Roman" pitchFamily="18" charset="0"/>
              </a:rPr>
              <a:t>ほとんどの薬では重い副作用がでることはありません。しかし予想出来ない副作用が出ることがあります。</a:t>
            </a:r>
            <a:endParaRPr lang="ja-JP" altLang="en-US" sz="2000">
              <a:latin typeface="ＭＳ 明朝" pitchFamily="17"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pPr eaLnBrk="1" hangingPunct="1"/>
            <a:r>
              <a:rPr lang="ja-JP" altLang="en-US" smtClean="0"/>
              <a:t>薬について正しい知識を！</a:t>
            </a:r>
          </a:p>
        </p:txBody>
      </p:sp>
      <p:sp>
        <p:nvSpPr>
          <p:cNvPr id="32771" name="コンテンツ プレースホルダ 2"/>
          <p:cNvSpPr>
            <a:spLocks noGrp="1"/>
          </p:cNvSpPr>
          <p:nvPr>
            <p:ph idx="1"/>
          </p:nvPr>
        </p:nvSpPr>
        <p:spPr>
          <a:xfrm>
            <a:off x="428625" y="1643063"/>
            <a:ext cx="8229600" cy="4668837"/>
          </a:xfrm>
        </p:spPr>
        <p:txBody>
          <a:bodyPr/>
          <a:lstStyle/>
          <a:p>
            <a:pPr eaLnBrk="1" hangingPunct="1"/>
            <a:r>
              <a:rPr lang="ja-JP" altLang="en-US" sz="3600" smtClean="0">
                <a:solidFill>
                  <a:srgbClr val="FF0000"/>
                </a:solidFill>
              </a:rPr>
              <a:t>薬は情報があって初めて薬と言える</a:t>
            </a:r>
            <a:endParaRPr lang="en-US" altLang="ja-JP" sz="3600" smtClean="0">
              <a:solidFill>
                <a:srgbClr val="FF0000"/>
              </a:solidFill>
            </a:endParaRPr>
          </a:p>
          <a:p>
            <a:pPr eaLnBrk="1" hangingPunct="1"/>
            <a:endParaRPr lang="en-US" altLang="ja-JP" sz="2000" smtClean="0"/>
          </a:p>
          <a:p>
            <a:pPr eaLnBrk="1" hangingPunct="1"/>
            <a:r>
              <a:rPr lang="ja-JP" altLang="en-US" smtClean="0"/>
              <a:t>薬は正しく使わなければ効果が期待できないことがあるだけではなく、副作用などの危険も高まります。</a:t>
            </a:r>
            <a:endParaRPr lang="en-US" altLang="ja-JP" smtClean="0"/>
          </a:p>
          <a:p>
            <a:pPr eaLnBrk="1" hangingPunct="1"/>
            <a:endParaRPr lang="en-US" altLang="ja-JP" sz="2000" smtClean="0"/>
          </a:p>
          <a:p>
            <a:pPr eaLnBrk="1" hangingPunct="1"/>
            <a:r>
              <a:rPr lang="ja-JP" altLang="en-US" smtClean="0"/>
              <a:t>薬を正しく理解することがとても大切です。</a:t>
            </a:r>
          </a:p>
        </p:txBody>
      </p:sp>
      <p:pic>
        <p:nvPicPr>
          <p:cNvPr id="32772" name="図 3" descr="3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9188" y="5035550"/>
            <a:ext cx="242887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図 9" descr="fpa_logo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492896"/>
            <a:ext cx="7632848" cy="3276079"/>
          </a:xfrm>
        </p:spPr>
        <p:txBody>
          <a:bodyPr/>
          <a:lstStyle/>
          <a:p>
            <a:pPr algn="ctr"/>
            <a:r>
              <a:rPr lang="ja-JP" altLang="en-US" sz="4400" dirty="0"/>
              <a:t>保険</a:t>
            </a:r>
            <a:r>
              <a:rPr lang="ja-JP" altLang="en-US" sz="4400" dirty="0" smtClean="0"/>
              <a:t>医療と</a:t>
            </a:r>
            <a:r>
              <a:rPr kumimoji="1" lang="en-US" altLang="ja-JP" sz="4400" dirty="0" smtClean="0"/>
              <a:t/>
            </a:r>
            <a:br>
              <a:rPr kumimoji="1" lang="en-US" altLang="ja-JP" sz="4400" dirty="0" smtClean="0"/>
            </a:br>
            <a:r>
              <a:rPr kumimoji="1" lang="ja-JP" altLang="en-US" sz="4400" dirty="0" smtClean="0"/>
              <a:t>セルフメディケーション</a:t>
            </a:r>
            <a:r>
              <a:rPr kumimoji="1" lang="en-US" altLang="ja-JP" sz="4400" dirty="0" smtClean="0"/>
              <a:t/>
            </a:r>
            <a:br>
              <a:rPr kumimoji="1" lang="en-US" altLang="ja-JP" sz="4400" dirty="0" smtClean="0"/>
            </a:br>
            <a:endParaRPr kumimoji="1" lang="ja-JP" altLang="en-US" sz="4400" dirty="0"/>
          </a:p>
        </p:txBody>
      </p:sp>
    </p:spTree>
    <p:extLst>
      <p:ext uri="{BB962C8B-B14F-4D97-AF65-F5344CB8AC3E}">
        <p14:creationId xmlns:p14="http://schemas.microsoft.com/office/powerpoint/2010/main" val="3021649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994122"/>
          </a:xfrm>
        </p:spPr>
        <p:txBody>
          <a:bodyPr/>
          <a:lstStyle/>
          <a:p>
            <a:r>
              <a:rPr kumimoji="1" lang="ja-JP" altLang="en-US" dirty="0" smtClean="0"/>
              <a:t>カゼかな？とおもったら・・</a:t>
            </a:r>
            <a:endParaRPr kumimoji="1" lang="ja-JP" altLang="en-US" dirty="0"/>
          </a:p>
        </p:txBody>
      </p:sp>
      <p:sp>
        <p:nvSpPr>
          <p:cNvPr id="5" name="コンテンツ プレースホルダー 4"/>
          <p:cNvSpPr>
            <a:spLocks noGrp="1"/>
          </p:cNvSpPr>
          <p:nvPr>
            <p:ph idx="1"/>
          </p:nvPr>
        </p:nvSpPr>
        <p:spPr>
          <a:xfrm>
            <a:off x="457200" y="1484784"/>
            <a:ext cx="8229600" cy="4896544"/>
          </a:xfrm>
        </p:spPr>
        <p:txBody>
          <a:bodyPr/>
          <a:lstStyle/>
          <a:p>
            <a:r>
              <a:rPr kumimoji="1" lang="ja-JP" altLang="en-US" dirty="0" smtClean="0"/>
              <a:t>病院</a:t>
            </a:r>
            <a:r>
              <a:rPr kumimoji="1" lang="ja-JP" altLang="en-US" dirty="0"/>
              <a:t>へ</a:t>
            </a:r>
            <a:r>
              <a:rPr kumimoji="1" lang="ja-JP" altLang="en-US" dirty="0" smtClean="0"/>
              <a:t>行く</a:t>
            </a:r>
            <a:endParaRPr kumimoji="1" lang="en-US" altLang="ja-JP" dirty="0" smtClean="0"/>
          </a:p>
          <a:p>
            <a:pPr lvl="1"/>
            <a:r>
              <a:rPr lang="ja-JP" altLang="en-US" dirty="0"/>
              <a:t>かかりつけ</a:t>
            </a:r>
            <a:r>
              <a:rPr lang="ja-JP" altLang="en-US" dirty="0" smtClean="0"/>
              <a:t>医　⇒　保険医療</a:t>
            </a:r>
            <a:endParaRPr lang="en-US" altLang="ja-JP" dirty="0" smtClean="0"/>
          </a:p>
          <a:p>
            <a:pPr lvl="1"/>
            <a:endParaRPr kumimoji="1" lang="en-US" altLang="ja-JP" dirty="0" smtClean="0"/>
          </a:p>
          <a:p>
            <a:r>
              <a:rPr lang="ja-JP" altLang="en-US" dirty="0" smtClean="0"/>
              <a:t>薬を買ってのむ</a:t>
            </a:r>
            <a:endParaRPr lang="en-US" altLang="ja-JP" dirty="0" smtClean="0"/>
          </a:p>
          <a:p>
            <a:pPr lvl="1"/>
            <a:r>
              <a:rPr lang="ja-JP" altLang="en-US" dirty="0" smtClean="0"/>
              <a:t>薬局　⇒　セルフメディケーション</a:t>
            </a:r>
            <a:endParaRPr lang="en-US" altLang="ja-JP" dirty="0" smtClean="0"/>
          </a:p>
          <a:p>
            <a:pPr marL="457200" lvl="1" indent="0">
              <a:buNone/>
            </a:pPr>
            <a:endParaRPr lang="en-US" altLang="ja-JP" dirty="0" smtClean="0"/>
          </a:p>
          <a:p>
            <a:r>
              <a:rPr lang="ja-JP" altLang="en-US" dirty="0" smtClean="0"/>
              <a:t>休んで</a:t>
            </a:r>
            <a:r>
              <a:rPr lang="ja-JP" altLang="en-US" dirty="0"/>
              <a:t>寝ている</a:t>
            </a:r>
            <a:endParaRPr lang="en-US" altLang="ja-JP" dirty="0"/>
          </a:p>
          <a:p>
            <a:pPr lvl="1"/>
            <a:r>
              <a:rPr lang="ja-JP" altLang="en-US" dirty="0"/>
              <a:t>水分を</a:t>
            </a:r>
            <a:r>
              <a:rPr lang="ja-JP" altLang="en-US" dirty="0" smtClean="0"/>
              <a:t>摂る</a:t>
            </a:r>
            <a:r>
              <a:rPr lang="ja-JP" altLang="en-US" dirty="0"/>
              <a:t>　</a:t>
            </a:r>
            <a:r>
              <a:rPr lang="ja-JP" altLang="en-US" dirty="0" smtClean="0"/>
              <a:t>⇒　セルフケア</a:t>
            </a:r>
            <a:endParaRPr lang="en-US" altLang="ja-JP" dirty="0"/>
          </a:p>
          <a:p>
            <a:endParaRPr kumimoji="1" lang="ja-JP" altLang="en-US" dirty="0"/>
          </a:p>
        </p:txBody>
      </p:sp>
      <p:pic>
        <p:nvPicPr>
          <p:cNvPr id="6" name="図 9" descr="fpa_log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907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228600" y="152400"/>
            <a:ext cx="7162800" cy="762000"/>
          </a:xfrm>
        </p:spPr>
        <p:txBody>
          <a:bodyPr/>
          <a:lstStyle/>
          <a:p>
            <a:r>
              <a:rPr lang="ja-JP" altLang="en-US"/>
              <a:t>医薬品の分類</a:t>
            </a:r>
          </a:p>
        </p:txBody>
      </p:sp>
      <p:sp>
        <p:nvSpPr>
          <p:cNvPr id="12292" name="Oval 1028"/>
          <p:cNvSpPr>
            <a:spLocks noChangeArrowheads="1"/>
          </p:cNvSpPr>
          <p:nvPr/>
        </p:nvSpPr>
        <p:spPr bwMode="auto">
          <a:xfrm>
            <a:off x="2514600" y="1295400"/>
            <a:ext cx="3048000" cy="1371600"/>
          </a:xfrm>
          <a:prstGeom prst="ellipse">
            <a:avLst/>
          </a:prstGeom>
          <a:solidFill>
            <a:srgbClr val="FFFF00">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3" name="Oval 1029"/>
          <p:cNvSpPr>
            <a:spLocks noChangeArrowheads="1"/>
          </p:cNvSpPr>
          <p:nvPr/>
        </p:nvSpPr>
        <p:spPr bwMode="auto">
          <a:xfrm>
            <a:off x="457200" y="2895600"/>
            <a:ext cx="2590800" cy="990600"/>
          </a:xfrm>
          <a:prstGeom prst="ellipse">
            <a:avLst/>
          </a:prstGeom>
          <a:solidFill>
            <a:srgbClr val="FF99CC">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4" name="Oval 1030"/>
          <p:cNvSpPr>
            <a:spLocks noChangeArrowheads="1"/>
          </p:cNvSpPr>
          <p:nvPr/>
        </p:nvSpPr>
        <p:spPr bwMode="auto">
          <a:xfrm>
            <a:off x="4495800" y="3009900"/>
            <a:ext cx="2667000" cy="1181100"/>
          </a:xfrm>
          <a:prstGeom prst="ellipse">
            <a:avLst/>
          </a:prstGeom>
          <a:solidFill>
            <a:schemeClr val="accent1">
              <a:alpha val="5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5" name="Oval 1031"/>
          <p:cNvSpPr>
            <a:spLocks noChangeArrowheads="1"/>
          </p:cNvSpPr>
          <p:nvPr/>
        </p:nvSpPr>
        <p:spPr bwMode="auto">
          <a:xfrm>
            <a:off x="3276600" y="4876800"/>
            <a:ext cx="1676400" cy="914400"/>
          </a:xfrm>
          <a:prstGeom prst="ellipse">
            <a:avLst/>
          </a:prstGeom>
          <a:solidFill>
            <a:schemeClr val="accent1">
              <a:alpha val="5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6" name="Oval 1032"/>
          <p:cNvSpPr>
            <a:spLocks noChangeArrowheads="1"/>
          </p:cNvSpPr>
          <p:nvPr/>
        </p:nvSpPr>
        <p:spPr bwMode="auto">
          <a:xfrm>
            <a:off x="5334000" y="4953000"/>
            <a:ext cx="2971800" cy="990600"/>
          </a:xfrm>
          <a:prstGeom prst="ellipse">
            <a:avLst/>
          </a:prstGeom>
          <a:solidFill>
            <a:srgbClr val="FFCC00">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7" name="Line 1033"/>
          <p:cNvSpPr>
            <a:spLocks noChangeShapeType="1"/>
          </p:cNvSpPr>
          <p:nvPr/>
        </p:nvSpPr>
        <p:spPr bwMode="auto">
          <a:xfrm flipH="1">
            <a:off x="2286000" y="2590800"/>
            <a:ext cx="12192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98" name="Line 1034"/>
          <p:cNvSpPr>
            <a:spLocks noChangeShapeType="1"/>
          </p:cNvSpPr>
          <p:nvPr/>
        </p:nvSpPr>
        <p:spPr bwMode="auto">
          <a:xfrm>
            <a:off x="4495800" y="2667000"/>
            <a:ext cx="838200" cy="342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99" name="Line 1035"/>
          <p:cNvSpPr>
            <a:spLocks noChangeShapeType="1"/>
          </p:cNvSpPr>
          <p:nvPr/>
        </p:nvSpPr>
        <p:spPr bwMode="auto">
          <a:xfrm flipH="1">
            <a:off x="4572000" y="4114800"/>
            <a:ext cx="6096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00" name="Line 1036"/>
          <p:cNvSpPr>
            <a:spLocks noChangeShapeType="1"/>
          </p:cNvSpPr>
          <p:nvPr/>
        </p:nvSpPr>
        <p:spPr bwMode="auto">
          <a:xfrm>
            <a:off x="6477000" y="4114800"/>
            <a:ext cx="3048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01" name="Text Box 1037"/>
          <p:cNvSpPr txBox="1">
            <a:spLocks noChangeArrowheads="1"/>
          </p:cNvSpPr>
          <p:nvPr/>
        </p:nvSpPr>
        <p:spPr bwMode="auto">
          <a:xfrm>
            <a:off x="3124200" y="1676400"/>
            <a:ext cx="205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2800" b="1">
                <a:latin typeface="Bookman Old Style" pitchFamily="18" charset="0"/>
                <a:ea typeface="ＭＳ Ｐゴシック" pitchFamily="50" charset="-128"/>
              </a:rPr>
              <a:t>医　薬　品</a:t>
            </a:r>
          </a:p>
        </p:txBody>
      </p:sp>
      <p:sp>
        <p:nvSpPr>
          <p:cNvPr id="12302" name="Text Box 1038"/>
          <p:cNvSpPr txBox="1">
            <a:spLocks noChangeArrowheads="1"/>
          </p:cNvSpPr>
          <p:nvPr/>
        </p:nvSpPr>
        <p:spPr bwMode="auto">
          <a:xfrm>
            <a:off x="876300" y="3009900"/>
            <a:ext cx="1752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2000" b="1" dirty="0">
                <a:latin typeface="Bookman Old Style" pitchFamily="18" charset="0"/>
                <a:ea typeface="ＭＳ Ｐゴシック" pitchFamily="50" charset="-128"/>
              </a:rPr>
              <a:t>一般用医</a:t>
            </a:r>
            <a:r>
              <a:rPr lang="ja-JP" altLang="en-US" sz="2000" b="1" dirty="0" smtClean="0">
                <a:latin typeface="Bookman Old Style" pitchFamily="18" charset="0"/>
                <a:ea typeface="ＭＳ Ｐゴシック" pitchFamily="50" charset="-128"/>
              </a:rPr>
              <a:t>薬品</a:t>
            </a:r>
            <a:endParaRPr lang="en-US" altLang="ja-JP" sz="2000" b="1" dirty="0" smtClean="0">
              <a:latin typeface="Bookman Old Style" pitchFamily="18" charset="0"/>
              <a:ea typeface="ＭＳ Ｐゴシック" pitchFamily="50" charset="-128"/>
            </a:endParaRPr>
          </a:p>
          <a:p>
            <a:pPr algn="ctr">
              <a:spcBef>
                <a:spcPct val="50000"/>
              </a:spcBef>
            </a:pPr>
            <a:r>
              <a:rPr lang="ja-JP" altLang="en-US" sz="2000" b="1" dirty="0" smtClean="0">
                <a:latin typeface="Bookman Old Style" pitchFamily="18" charset="0"/>
              </a:rPr>
              <a:t>（ＯＴＣ薬）</a:t>
            </a:r>
            <a:endParaRPr lang="ja-JP" altLang="en-US" sz="2000" b="1" dirty="0">
              <a:latin typeface="Bookman Old Style" pitchFamily="18" charset="0"/>
              <a:ea typeface="ＭＳ Ｐゴシック" pitchFamily="50" charset="-128"/>
            </a:endParaRPr>
          </a:p>
        </p:txBody>
      </p:sp>
      <p:sp>
        <p:nvSpPr>
          <p:cNvPr id="12303" name="Text Box 1039"/>
          <p:cNvSpPr txBox="1">
            <a:spLocks noChangeArrowheads="1"/>
          </p:cNvSpPr>
          <p:nvPr/>
        </p:nvSpPr>
        <p:spPr bwMode="auto">
          <a:xfrm>
            <a:off x="4999439" y="3253026"/>
            <a:ext cx="1752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2000" b="1" dirty="0">
                <a:latin typeface="Bookman Old Style" pitchFamily="18" charset="0"/>
                <a:ea typeface="ＭＳ Ｐゴシック" pitchFamily="50" charset="-128"/>
              </a:rPr>
              <a:t>医療用医</a:t>
            </a:r>
            <a:r>
              <a:rPr lang="ja-JP" altLang="en-US" sz="2000" b="1" dirty="0" smtClean="0">
                <a:latin typeface="Bookman Old Style" pitchFamily="18" charset="0"/>
                <a:ea typeface="ＭＳ Ｐゴシック" pitchFamily="50" charset="-128"/>
              </a:rPr>
              <a:t>薬品</a:t>
            </a:r>
            <a:endParaRPr lang="en-US" altLang="ja-JP" sz="2000" b="1" dirty="0" smtClean="0">
              <a:latin typeface="Bookman Old Style" pitchFamily="18" charset="0"/>
              <a:ea typeface="ＭＳ Ｐゴシック" pitchFamily="50" charset="-128"/>
            </a:endParaRPr>
          </a:p>
          <a:p>
            <a:pPr algn="l">
              <a:spcBef>
                <a:spcPct val="50000"/>
              </a:spcBef>
            </a:pPr>
            <a:r>
              <a:rPr lang="ja-JP" altLang="en-US" sz="2000" b="1" dirty="0" smtClean="0">
                <a:latin typeface="Bookman Old Style" pitchFamily="18" charset="0"/>
              </a:rPr>
              <a:t>（処方せん薬）</a:t>
            </a:r>
            <a:endParaRPr lang="ja-JP" altLang="en-US" sz="2000" b="1" dirty="0">
              <a:latin typeface="Bookman Old Style" pitchFamily="18" charset="0"/>
              <a:ea typeface="ＭＳ Ｐゴシック" pitchFamily="50" charset="-128"/>
            </a:endParaRPr>
          </a:p>
        </p:txBody>
      </p:sp>
      <p:sp>
        <p:nvSpPr>
          <p:cNvPr id="12304" name="Text Box 1040"/>
          <p:cNvSpPr txBox="1">
            <a:spLocks noChangeArrowheads="1"/>
          </p:cNvSpPr>
          <p:nvPr/>
        </p:nvSpPr>
        <p:spPr bwMode="auto">
          <a:xfrm>
            <a:off x="3733800" y="5105400"/>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2000" b="1">
                <a:latin typeface="Bookman Old Style" pitchFamily="18" charset="0"/>
                <a:ea typeface="ＭＳ Ｐゴシック" pitchFamily="50" charset="-128"/>
              </a:rPr>
              <a:t>新　薬</a:t>
            </a:r>
          </a:p>
        </p:txBody>
      </p:sp>
      <p:sp>
        <p:nvSpPr>
          <p:cNvPr id="12305" name="Text Box 1041"/>
          <p:cNvSpPr txBox="1">
            <a:spLocks noChangeArrowheads="1"/>
          </p:cNvSpPr>
          <p:nvPr/>
        </p:nvSpPr>
        <p:spPr bwMode="auto">
          <a:xfrm>
            <a:off x="5638800" y="5257800"/>
            <a:ext cx="2438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2200" b="1">
                <a:latin typeface="Bookman Old Style" pitchFamily="18" charset="0"/>
                <a:ea typeface="ＭＳ Ｐゴシック" pitchFamily="50" charset="-128"/>
              </a:rPr>
              <a:t>ジェネリック医薬品</a:t>
            </a:r>
          </a:p>
        </p:txBody>
      </p:sp>
      <p:pic>
        <p:nvPicPr>
          <p:cNvPr id="12307" name="Picture 1043" descr="C:\Documents and Settings\tok\My Documents\学術大会発表資料\ジェネリック一般向け講演\素材\TH_TREA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1828800"/>
            <a:ext cx="112236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2308" name="Picture 1044" descr="C:\Documents and Settings\tok\My Documents\学術大会発表資料\ジェネリック一般向け講演\素材\TH_TREA0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5410200"/>
            <a:ext cx="990600" cy="782638"/>
          </a:xfrm>
          <a:prstGeom prst="rect">
            <a:avLst/>
          </a:prstGeom>
          <a:noFill/>
          <a:extLst>
            <a:ext uri="{909E8E84-426E-40DD-AFC4-6F175D3DCCD1}">
              <a14:hiddenFill xmlns:a14="http://schemas.microsoft.com/office/drawing/2010/main">
                <a:solidFill>
                  <a:srgbClr val="FFFFFF"/>
                </a:solidFill>
              </a14:hiddenFill>
            </a:ext>
          </a:extLst>
        </p:spPr>
      </p:pic>
      <p:sp>
        <p:nvSpPr>
          <p:cNvPr id="12309" name="Oval 1045"/>
          <p:cNvSpPr>
            <a:spLocks noChangeArrowheads="1"/>
          </p:cNvSpPr>
          <p:nvPr/>
        </p:nvSpPr>
        <p:spPr bwMode="auto">
          <a:xfrm>
            <a:off x="595372" y="4343400"/>
            <a:ext cx="2528827"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2000" b="1" dirty="0">
                <a:ea typeface="ＭＳ Ｐゴシック" pitchFamily="50" charset="-128"/>
              </a:rPr>
              <a:t>スイッチ</a:t>
            </a:r>
            <a:r>
              <a:rPr lang="ja-JP" altLang="en-US" sz="2000" b="1" dirty="0" smtClean="0">
                <a:ea typeface="ＭＳ Ｐゴシック" pitchFamily="50" charset="-128"/>
              </a:rPr>
              <a:t>ＯＴＣ薬</a:t>
            </a:r>
            <a:endParaRPr lang="ja-JP" altLang="en-US" sz="2000" b="1" dirty="0">
              <a:ea typeface="ＭＳ Ｐゴシック" pitchFamily="50" charset="-128"/>
            </a:endParaRPr>
          </a:p>
        </p:txBody>
      </p:sp>
      <p:sp>
        <p:nvSpPr>
          <p:cNvPr id="12310" name="Line 1046"/>
          <p:cNvSpPr>
            <a:spLocks noChangeShapeType="1"/>
          </p:cNvSpPr>
          <p:nvPr/>
        </p:nvSpPr>
        <p:spPr bwMode="auto">
          <a:xfrm>
            <a:off x="1752600" y="38862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313" name="Line 1049"/>
          <p:cNvSpPr>
            <a:spLocks noChangeShapeType="1"/>
          </p:cNvSpPr>
          <p:nvPr/>
        </p:nvSpPr>
        <p:spPr bwMode="auto">
          <a:xfrm flipH="1">
            <a:off x="2971800" y="3810000"/>
            <a:ext cx="1524000" cy="685800"/>
          </a:xfrm>
          <a:prstGeom prst="line">
            <a:avLst/>
          </a:prstGeom>
          <a:noFill/>
          <a:ln w="63500" cmpd="dbl">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22" name="図 9" descr="fpa_logo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067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1143000"/>
          </a:xfrm>
        </p:spPr>
        <p:txBody>
          <a:bodyPr/>
          <a:lstStyle/>
          <a:p>
            <a:pPr eaLnBrk="1" hangingPunct="1"/>
            <a:r>
              <a:rPr lang="ja-JP" altLang="en-US" dirty="0" smtClean="0"/>
              <a:t>薬剤師のしごと</a:t>
            </a:r>
          </a:p>
        </p:txBody>
      </p:sp>
      <p:pic>
        <p:nvPicPr>
          <p:cNvPr id="19460" name="図 9" descr="fpa_log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円/楕円 4"/>
          <p:cNvSpPr/>
          <p:nvPr/>
        </p:nvSpPr>
        <p:spPr>
          <a:xfrm>
            <a:off x="724581" y="1628800"/>
            <a:ext cx="1728192" cy="216024"/>
          </a:xfrm>
          <a:prstGeom prst="ellipse">
            <a:avLst/>
          </a:prstGeom>
          <a:gradFill>
            <a:gsLst>
              <a:gs pos="0">
                <a:schemeClr val="accent1">
                  <a:tint val="66000"/>
                  <a:satMod val="160000"/>
                  <a:alpha val="0"/>
                  <a:lumMod val="61000"/>
                </a:schemeClr>
              </a:gs>
              <a:gs pos="25000">
                <a:schemeClr val="accent6">
                  <a:lumMod val="40000"/>
                  <a:lumOff val="60000"/>
                </a:schemeClr>
              </a:gs>
              <a:gs pos="100000">
                <a:schemeClr val="accent1">
                  <a:tint val="23500"/>
                  <a:satMod val="160000"/>
                </a:schemeClr>
              </a:gs>
            </a:gsLst>
            <a:lin ang="5400000" scaled="0"/>
          </a:gradFill>
          <a:ln>
            <a:noFill/>
          </a:ln>
          <a:effectLst>
            <a:glow rad="139700">
              <a:schemeClr val="accent6">
                <a:satMod val="175000"/>
                <a:alpha val="26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778659" y="2636912"/>
            <a:ext cx="1728192" cy="216024"/>
          </a:xfrm>
          <a:prstGeom prst="ellipse">
            <a:avLst/>
          </a:prstGeom>
          <a:gradFill>
            <a:gsLst>
              <a:gs pos="0">
                <a:schemeClr val="accent1">
                  <a:tint val="66000"/>
                  <a:satMod val="160000"/>
                  <a:alpha val="0"/>
                  <a:lumMod val="61000"/>
                </a:schemeClr>
              </a:gs>
              <a:gs pos="25000">
                <a:schemeClr val="accent6">
                  <a:lumMod val="40000"/>
                  <a:lumOff val="60000"/>
                </a:schemeClr>
              </a:gs>
              <a:gs pos="100000">
                <a:schemeClr val="accent1">
                  <a:tint val="23500"/>
                  <a:satMod val="160000"/>
                </a:schemeClr>
              </a:gs>
            </a:gsLst>
            <a:lin ang="5400000" scaled="0"/>
          </a:gradFill>
          <a:ln>
            <a:noFill/>
          </a:ln>
          <a:effectLst>
            <a:glow rad="139700">
              <a:schemeClr val="accent6">
                <a:satMod val="175000"/>
                <a:alpha val="26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899592" y="3645024"/>
            <a:ext cx="1901011" cy="216024"/>
          </a:xfrm>
          <a:prstGeom prst="ellipse">
            <a:avLst/>
          </a:prstGeom>
          <a:gradFill>
            <a:gsLst>
              <a:gs pos="0">
                <a:schemeClr val="accent1">
                  <a:tint val="66000"/>
                  <a:satMod val="160000"/>
                  <a:alpha val="0"/>
                  <a:lumMod val="61000"/>
                </a:schemeClr>
              </a:gs>
              <a:gs pos="25000">
                <a:schemeClr val="accent6">
                  <a:lumMod val="40000"/>
                  <a:lumOff val="60000"/>
                </a:schemeClr>
              </a:gs>
              <a:gs pos="100000">
                <a:schemeClr val="accent1">
                  <a:tint val="23500"/>
                  <a:satMod val="160000"/>
                </a:schemeClr>
              </a:gs>
            </a:gsLst>
            <a:lin ang="5400000" scaled="0"/>
          </a:gradFill>
          <a:ln>
            <a:noFill/>
          </a:ln>
          <a:effectLst>
            <a:glow rad="139700">
              <a:schemeClr val="accent6">
                <a:satMod val="175000"/>
                <a:alpha val="26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778659" y="5085184"/>
            <a:ext cx="1728192" cy="216024"/>
          </a:xfrm>
          <a:prstGeom prst="ellipse">
            <a:avLst/>
          </a:prstGeom>
          <a:gradFill>
            <a:gsLst>
              <a:gs pos="0">
                <a:schemeClr val="accent1">
                  <a:tint val="66000"/>
                  <a:satMod val="160000"/>
                  <a:alpha val="0"/>
                  <a:lumMod val="61000"/>
                </a:schemeClr>
              </a:gs>
              <a:gs pos="25000">
                <a:schemeClr val="accent6">
                  <a:lumMod val="40000"/>
                  <a:lumOff val="60000"/>
                </a:schemeClr>
              </a:gs>
              <a:gs pos="100000">
                <a:schemeClr val="accent1">
                  <a:tint val="23500"/>
                  <a:satMod val="160000"/>
                </a:schemeClr>
              </a:gs>
            </a:gsLst>
            <a:lin ang="5400000" scaled="0"/>
          </a:gradFill>
          <a:ln>
            <a:noFill/>
          </a:ln>
          <a:effectLst>
            <a:glow rad="139700">
              <a:schemeClr val="accent6">
                <a:satMod val="175000"/>
                <a:alpha val="26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729154" y="5661248"/>
            <a:ext cx="1728192" cy="216024"/>
          </a:xfrm>
          <a:prstGeom prst="ellipse">
            <a:avLst/>
          </a:prstGeom>
          <a:gradFill>
            <a:gsLst>
              <a:gs pos="0">
                <a:schemeClr val="accent1">
                  <a:tint val="66000"/>
                  <a:satMod val="160000"/>
                  <a:alpha val="0"/>
                  <a:lumMod val="61000"/>
                </a:schemeClr>
              </a:gs>
              <a:gs pos="25000">
                <a:schemeClr val="accent6">
                  <a:lumMod val="40000"/>
                  <a:lumOff val="60000"/>
                </a:schemeClr>
              </a:gs>
              <a:gs pos="100000">
                <a:schemeClr val="accent1">
                  <a:tint val="23500"/>
                  <a:satMod val="160000"/>
                </a:schemeClr>
              </a:gs>
            </a:gsLst>
            <a:lin ang="5400000" scaled="0"/>
          </a:gradFill>
          <a:ln>
            <a:noFill/>
          </a:ln>
          <a:effectLst>
            <a:glow rad="139700">
              <a:schemeClr val="accent6">
                <a:satMod val="175000"/>
                <a:alpha val="26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761208" y="6190129"/>
            <a:ext cx="1901011" cy="216024"/>
          </a:xfrm>
          <a:prstGeom prst="ellipse">
            <a:avLst/>
          </a:prstGeom>
          <a:gradFill>
            <a:gsLst>
              <a:gs pos="0">
                <a:schemeClr val="accent1">
                  <a:tint val="66000"/>
                  <a:satMod val="160000"/>
                  <a:alpha val="0"/>
                  <a:lumMod val="61000"/>
                </a:schemeClr>
              </a:gs>
              <a:gs pos="25000">
                <a:schemeClr val="accent6">
                  <a:lumMod val="40000"/>
                  <a:lumOff val="60000"/>
                </a:schemeClr>
              </a:gs>
              <a:gs pos="100000">
                <a:schemeClr val="accent1">
                  <a:tint val="23500"/>
                  <a:satMod val="160000"/>
                </a:schemeClr>
              </a:gs>
            </a:gsLst>
            <a:lin ang="5400000" scaled="0"/>
          </a:gradFill>
          <a:ln>
            <a:noFill/>
          </a:ln>
          <a:effectLst>
            <a:glow rad="139700">
              <a:schemeClr val="accent6">
                <a:satMod val="175000"/>
                <a:alpha val="26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1" name="Rectangle 3"/>
          <p:cNvSpPr>
            <a:spLocks noGrp="1" noChangeArrowheads="1"/>
          </p:cNvSpPr>
          <p:nvPr>
            <p:ph idx="1"/>
          </p:nvPr>
        </p:nvSpPr>
        <p:spPr>
          <a:xfrm>
            <a:off x="685800" y="1428750"/>
            <a:ext cx="7772400" cy="5214938"/>
          </a:xfrm>
        </p:spPr>
        <p:txBody>
          <a:bodyPr rtlCol="0">
            <a:normAutofit/>
          </a:bodyPr>
          <a:lstStyle/>
          <a:p>
            <a:pPr eaLnBrk="1" fontAlgn="auto" hangingPunct="1">
              <a:spcAft>
                <a:spcPts val="0"/>
              </a:spcAft>
              <a:buFontTx/>
              <a:buNone/>
              <a:defRPr/>
            </a:pPr>
            <a:r>
              <a:rPr lang="ja-JP" altLang="en-US" dirty="0" smtClean="0">
                <a:latin typeface="Century" pitchFamily="18" charset="0"/>
              </a:rPr>
              <a:t>薬局で</a:t>
            </a:r>
            <a:endParaRPr lang="en-US" altLang="ja-JP" dirty="0" smtClean="0">
              <a:latin typeface="Century" pitchFamily="18" charset="0"/>
            </a:endParaRPr>
          </a:p>
          <a:p>
            <a:pPr eaLnBrk="1" fontAlgn="auto" hangingPunct="1">
              <a:spcAft>
                <a:spcPts val="0"/>
              </a:spcAft>
              <a:defRPr/>
            </a:pPr>
            <a:r>
              <a:rPr lang="ja-JP" altLang="en-US" sz="2400" dirty="0" smtClean="0">
                <a:latin typeface="Century" pitchFamily="18" charset="0"/>
              </a:rPr>
              <a:t>保険調剤や一般用医薬品（ＯＴＣ薬）の販売</a:t>
            </a:r>
            <a:endParaRPr lang="en-US" altLang="ja-JP" sz="2400" dirty="0" smtClean="0">
              <a:latin typeface="Century" pitchFamily="18" charset="0"/>
            </a:endParaRPr>
          </a:p>
          <a:p>
            <a:pPr eaLnBrk="1" fontAlgn="auto" hangingPunct="1">
              <a:spcAft>
                <a:spcPts val="0"/>
              </a:spcAft>
              <a:buFont typeface="Arial" pitchFamily="34" charset="0"/>
              <a:buNone/>
              <a:defRPr/>
            </a:pPr>
            <a:r>
              <a:rPr lang="ja-JP" altLang="en-US" dirty="0" smtClean="0">
                <a:solidFill>
                  <a:srgbClr val="000000"/>
                </a:solidFill>
                <a:latin typeface="Century" pitchFamily="18" charset="0"/>
              </a:rPr>
              <a:t>病院で</a:t>
            </a:r>
            <a:endParaRPr lang="en-US" altLang="ja-JP" dirty="0" smtClean="0">
              <a:solidFill>
                <a:srgbClr val="000000"/>
              </a:solidFill>
              <a:latin typeface="Century" pitchFamily="18" charset="0"/>
            </a:endParaRPr>
          </a:p>
          <a:p>
            <a:pPr eaLnBrk="1" fontAlgn="auto" hangingPunct="1">
              <a:spcAft>
                <a:spcPts val="0"/>
              </a:spcAft>
              <a:defRPr/>
            </a:pPr>
            <a:r>
              <a:rPr lang="ja-JP" altLang="en-US" sz="2400" dirty="0" smtClean="0">
                <a:latin typeface="Century" pitchFamily="18" charset="0"/>
              </a:rPr>
              <a:t>病院薬剤部</a:t>
            </a:r>
            <a:endParaRPr lang="en-US" altLang="ja-JP" sz="2400" dirty="0" smtClean="0">
              <a:latin typeface="Century" pitchFamily="18" charset="0"/>
            </a:endParaRPr>
          </a:p>
          <a:p>
            <a:pPr eaLnBrk="1" fontAlgn="auto" hangingPunct="1">
              <a:spcAft>
                <a:spcPts val="0"/>
              </a:spcAft>
              <a:buFontTx/>
              <a:buNone/>
              <a:defRPr/>
            </a:pPr>
            <a:r>
              <a:rPr lang="ja-JP" altLang="en-US" dirty="0" smtClean="0">
                <a:latin typeface="Century" pitchFamily="18" charset="0"/>
              </a:rPr>
              <a:t>学校薬剤師</a:t>
            </a:r>
            <a:endParaRPr lang="en-US" altLang="ja-JP" dirty="0" smtClean="0">
              <a:latin typeface="Century" pitchFamily="18" charset="0"/>
            </a:endParaRPr>
          </a:p>
          <a:p>
            <a:pPr eaLnBrk="1" fontAlgn="auto" hangingPunct="1">
              <a:spcAft>
                <a:spcPts val="0"/>
              </a:spcAft>
              <a:defRPr/>
            </a:pPr>
            <a:r>
              <a:rPr lang="ja-JP" altLang="en-US" sz="2400" dirty="0" smtClean="0">
                <a:latin typeface="Century" pitchFamily="18" charset="0"/>
              </a:rPr>
              <a:t>学校で明るさ（照明）や飲料水、空気の検査やプール水の検査をしています。</a:t>
            </a:r>
            <a:endParaRPr lang="en-US" altLang="ja-JP" sz="2400" dirty="0" smtClean="0">
              <a:latin typeface="Century" pitchFamily="18" charset="0"/>
            </a:endParaRPr>
          </a:p>
          <a:p>
            <a:pPr eaLnBrk="1" fontAlgn="auto" hangingPunct="1">
              <a:spcAft>
                <a:spcPts val="0"/>
              </a:spcAft>
              <a:buFont typeface="Arial" pitchFamily="34" charset="0"/>
              <a:buNone/>
              <a:defRPr/>
            </a:pPr>
            <a:r>
              <a:rPr lang="ja-JP" altLang="en-US" dirty="0" smtClean="0">
                <a:latin typeface="+mj-ea"/>
                <a:ea typeface="+mj-ea"/>
              </a:rPr>
              <a:t>製薬会社</a:t>
            </a:r>
            <a:endParaRPr lang="en-US" altLang="ja-JP" dirty="0" smtClean="0">
              <a:latin typeface="+mj-ea"/>
              <a:ea typeface="+mj-ea"/>
            </a:endParaRPr>
          </a:p>
          <a:p>
            <a:pPr eaLnBrk="1" fontAlgn="auto" hangingPunct="1">
              <a:spcAft>
                <a:spcPts val="0"/>
              </a:spcAft>
              <a:buFont typeface="Arial" pitchFamily="34" charset="0"/>
              <a:buNone/>
              <a:defRPr/>
            </a:pPr>
            <a:r>
              <a:rPr lang="ja-JP" altLang="en-US" dirty="0" smtClean="0">
                <a:latin typeface="+mj-ea"/>
                <a:ea typeface="+mj-ea"/>
              </a:rPr>
              <a:t>医薬品卸</a:t>
            </a:r>
            <a:endParaRPr lang="en-US" altLang="ja-JP" dirty="0" smtClean="0">
              <a:latin typeface="+mj-ea"/>
              <a:ea typeface="+mj-ea"/>
            </a:endParaRPr>
          </a:p>
          <a:p>
            <a:pPr eaLnBrk="1" fontAlgn="auto" hangingPunct="1">
              <a:spcAft>
                <a:spcPts val="0"/>
              </a:spcAft>
              <a:buFont typeface="Arial" pitchFamily="34" charset="0"/>
              <a:buNone/>
              <a:defRPr/>
            </a:pPr>
            <a:r>
              <a:rPr lang="ja-JP" altLang="en-US" dirty="0" smtClean="0">
                <a:latin typeface="+mj-ea"/>
                <a:ea typeface="+mj-ea"/>
              </a:rPr>
              <a:t>麻薬取締官</a:t>
            </a:r>
            <a:endParaRPr lang="en-US" altLang="ja-JP" dirty="0" smtClean="0">
              <a:latin typeface="+mj-ea"/>
              <a:ea typeface="+mj-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 y="274638"/>
            <a:ext cx="8763000" cy="1630362"/>
          </a:xfrm>
        </p:spPr>
        <p:txBody>
          <a:bodyPr/>
          <a:lstStyle/>
          <a:p>
            <a:pPr eaLnBrk="1" hangingPunct="1">
              <a:lnSpc>
                <a:spcPct val="80000"/>
              </a:lnSpc>
            </a:pPr>
            <a:r>
              <a:rPr lang="ja-JP" altLang="en-US" sz="4000" smtClean="0"/>
              <a:t>処方せん薬とＯＴＣ薬（一般用薬）</a:t>
            </a:r>
          </a:p>
        </p:txBody>
      </p:sp>
      <p:sp>
        <p:nvSpPr>
          <p:cNvPr id="37891" name="Rectangle 3"/>
          <p:cNvSpPr>
            <a:spLocks noGrp="1" noChangeArrowheads="1"/>
          </p:cNvSpPr>
          <p:nvPr>
            <p:ph idx="1"/>
          </p:nvPr>
        </p:nvSpPr>
        <p:spPr>
          <a:xfrm>
            <a:off x="381000" y="4572000"/>
            <a:ext cx="8229600" cy="1752600"/>
          </a:xfrm>
        </p:spPr>
        <p:txBody>
          <a:bodyPr/>
          <a:lstStyle/>
          <a:p>
            <a:pPr algn="ctr" eaLnBrk="1" hangingPunct="1">
              <a:buFontTx/>
              <a:buNone/>
            </a:pPr>
            <a:r>
              <a:rPr lang="ja-JP" altLang="en-US" sz="3600" smtClean="0"/>
              <a:t>どこが違うのでしょう？</a:t>
            </a:r>
          </a:p>
          <a:p>
            <a:pPr algn="ctr" eaLnBrk="1" hangingPunct="1">
              <a:buFontTx/>
              <a:buNone/>
            </a:pPr>
            <a:r>
              <a:rPr lang="ja-JP" altLang="en-US" sz="3600" smtClean="0"/>
              <a:t>どこが同じでしょう？</a:t>
            </a:r>
          </a:p>
        </p:txBody>
      </p:sp>
      <p:pic>
        <p:nvPicPr>
          <p:cNvPr id="37892" name="Picture 4" descr="MCj038417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981200"/>
            <a:ext cx="1858963"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図 9" descr="fpa_logo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457200"/>
            <a:ext cx="8686800" cy="1143000"/>
          </a:xfrm>
        </p:spPr>
        <p:txBody>
          <a:bodyPr rtlCol="0">
            <a:normAutofit fontScale="90000"/>
          </a:bodyPr>
          <a:lstStyle/>
          <a:p>
            <a:pPr eaLnBrk="1" fontAlgn="auto" hangingPunct="1">
              <a:lnSpc>
                <a:spcPct val="80000"/>
              </a:lnSpc>
              <a:spcAft>
                <a:spcPts val="0"/>
              </a:spcAft>
              <a:defRPr/>
            </a:pPr>
            <a:r>
              <a:rPr lang="ja-JP" altLang="en-US" sz="4000" smtClean="0"/>
              <a:t>処方せん薬とＯＴＣ薬</a:t>
            </a:r>
            <a:br>
              <a:rPr lang="ja-JP" altLang="en-US" sz="4000" smtClean="0"/>
            </a:br>
            <a:r>
              <a:rPr lang="ja-JP" altLang="en-US" sz="2400" smtClean="0"/>
              <a:t/>
            </a:r>
            <a:br>
              <a:rPr lang="ja-JP" altLang="en-US" sz="2400" smtClean="0"/>
            </a:br>
            <a:r>
              <a:rPr lang="ja-JP" altLang="en-US" sz="2400" smtClean="0"/>
              <a:t>同じところと違うところ</a:t>
            </a:r>
          </a:p>
        </p:txBody>
      </p:sp>
      <p:sp>
        <p:nvSpPr>
          <p:cNvPr id="38915" name="Oval 3"/>
          <p:cNvSpPr>
            <a:spLocks noChangeArrowheads="1"/>
          </p:cNvSpPr>
          <p:nvPr/>
        </p:nvSpPr>
        <p:spPr bwMode="auto">
          <a:xfrm>
            <a:off x="2895600" y="1676400"/>
            <a:ext cx="6248400" cy="5181600"/>
          </a:xfrm>
          <a:prstGeom prst="ellipse">
            <a:avLst/>
          </a:prstGeom>
          <a:solidFill>
            <a:srgbClr val="CCFFFF"/>
          </a:solidFill>
          <a:ln w="28575" algn="ctr">
            <a:solidFill>
              <a:schemeClr val="tx1"/>
            </a:solidFill>
            <a:round/>
            <a:headEnd/>
            <a:tailEnd/>
          </a:ln>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kumimoji="0" lang="ja-JP" altLang="ja-JP" sz="1800">
              <a:latin typeface="Arial" pitchFamily="34" charset="0"/>
            </a:endParaRPr>
          </a:p>
        </p:txBody>
      </p:sp>
      <p:sp>
        <p:nvSpPr>
          <p:cNvPr id="38916" name="Oval 4"/>
          <p:cNvSpPr>
            <a:spLocks noChangeArrowheads="1"/>
          </p:cNvSpPr>
          <p:nvPr/>
        </p:nvSpPr>
        <p:spPr bwMode="auto">
          <a:xfrm>
            <a:off x="0" y="1676400"/>
            <a:ext cx="6172200" cy="5181600"/>
          </a:xfrm>
          <a:prstGeom prst="ellipse">
            <a:avLst/>
          </a:prstGeom>
          <a:solidFill>
            <a:srgbClr val="FF9900">
              <a:alpha val="69019"/>
            </a:srgbClr>
          </a:solidFill>
          <a:ln w="38100" algn="ctr">
            <a:solidFill>
              <a:srgbClr val="FF9900"/>
            </a:solidFill>
            <a:round/>
            <a:headEnd/>
            <a:tailEnd/>
          </a:ln>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kumimoji="0" lang="ja-JP" altLang="ja-JP" sz="1800">
              <a:latin typeface="Arial" pitchFamily="34" charset="0"/>
            </a:endParaRPr>
          </a:p>
        </p:txBody>
      </p:sp>
      <p:sp>
        <p:nvSpPr>
          <p:cNvPr id="10245" name="Text Box 5"/>
          <p:cNvSpPr txBox="1">
            <a:spLocks noChangeArrowheads="1"/>
          </p:cNvSpPr>
          <p:nvPr/>
        </p:nvSpPr>
        <p:spPr bwMode="auto">
          <a:xfrm>
            <a:off x="368066" y="2505075"/>
            <a:ext cx="2500313"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a:spAutoFit/>
          </a:bodyPr>
          <a:lstStyle>
            <a:lvl1pPr marL="342900" indent="-34290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kumimoji="0" lang="ja-JP" altLang="en-US" sz="2400" b="1" u="sng" dirty="0">
                <a:latin typeface="Arial" pitchFamily="34" charset="0"/>
              </a:rPr>
              <a:t>処方せん薬 </a:t>
            </a:r>
          </a:p>
          <a:p>
            <a:pPr eaLnBrk="1" hangingPunct="1">
              <a:spcBef>
                <a:spcPct val="0"/>
              </a:spcBef>
              <a:buFontTx/>
              <a:buNone/>
            </a:pPr>
            <a:endParaRPr kumimoji="0" lang="ja-JP" altLang="en-US" sz="1000" u="sng" dirty="0">
              <a:latin typeface="Arial" pitchFamily="34" charset="0"/>
            </a:endParaRPr>
          </a:p>
          <a:p>
            <a:pPr eaLnBrk="1" hangingPunct="1">
              <a:spcBef>
                <a:spcPct val="0"/>
              </a:spcBef>
              <a:buFontTx/>
              <a:buAutoNum type="arabicPeriod"/>
            </a:pPr>
            <a:r>
              <a:rPr kumimoji="0" lang="ja-JP" altLang="en-US" sz="2400" dirty="0">
                <a:latin typeface="Arial" pitchFamily="34" charset="0"/>
              </a:rPr>
              <a:t>医師が処方します</a:t>
            </a:r>
          </a:p>
          <a:p>
            <a:pPr eaLnBrk="1" hangingPunct="1">
              <a:spcBef>
                <a:spcPct val="0"/>
              </a:spcBef>
              <a:buFontTx/>
              <a:buNone/>
            </a:pPr>
            <a:endParaRPr kumimoji="0" lang="ja-JP" altLang="en-US" sz="1000" dirty="0">
              <a:latin typeface="Arial" pitchFamily="34" charset="0"/>
            </a:endParaRPr>
          </a:p>
          <a:p>
            <a:pPr eaLnBrk="1" hangingPunct="1">
              <a:spcBef>
                <a:spcPct val="0"/>
              </a:spcBef>
              <a:buFontTx/>
              <a:buAutoNum type="arabicPeriod" startAt="2"/>
            </a:pPr>
            <a:r>
              <a:rPr kumimoji="0" lang="ja-JP" altLang="en-US" sz="2400" dirty="0">
                <a:latin typeface="Arial" pitchFamily="34" charset="0"/>
              </a:rPr>
              <a:t>薬局で調剤します</a:t>
            </a:r>
            <a:r>
              <a:rPr kumimoji="0" lang="ja-JP" altLang="en-US" sz="2000" dirty="0">
                <a:latin typeface="Arial" pitchFamily="34" charset="0"/>
              </a:rPr>
              <a:t> </a:t>
            </a:r>
          </a:p>
          <a:p>
            <a:pPr eaLnBrk="1" hangingPunct="1">
              <a:spcBef>
                <a:spcPct val="0"/>
              </a:spcBef>
              <a:buFontTx/>
              <a:buNone/>
            </a:pPr>
            <a:endParaRPr kumimoji="0" lang="ja-JP" altLang="en-US" sz="1000" dirty="0">
              <a:latin typeface="Arial" pitchFamily="34" charset="0"/>
            </a:endParaRPr>
          </a:p>
          <a:p>
            <a:pPr eaLnBrk="1" hangingPunct="1">
              <a:spcBef>
                <a:spcPct val="0"/>
              </a:spcBef>
              <a:buFontTx/>
              <a:buAutoNum type="arabicPeriod" startAt="3"/>
            </a:pPr>
            <a:r>
              <a:rPr kumimoji="0" lang="ja-JP" altLang="en-US" sz="2400" dirty="0">
                <a:latin typeface="Arial" pitchFamily="34" charset="0"/>
              </a:rPr>
              <a:t>処方をうけた患者さんだけが使用します</a:t>
            </a:r>
            <a:r>
              <a:rPr kumimoji="0" lang="ja-JP" altLang="en-US" sz="2000" dirty="0">
                <a:latin typeface="Arial" pitchFamily="34" charset="0"/>
              </a:rPr>
              <a:t> </a:t>
            </a:r>
            <a:endParaRPr kumimoji="0" lang="ja-JP" altLang="en-US" sz="1600" dirty="0">
              <a:latin typeface="Arial" pitchFamily="34" charset="0"/>
            </a:endParaRPr>
          </a:p>
        </p:txBody>
      </p:sp>
      <p:sp>
        <p:nvSpPr>
          <p:cNvPr id="10246" name="Text Box 6"/>
          <p:cNvSpPr txBox="1">
            <a:spLocks noChangeArrowheads="1"/>
          </p:cNvSpPr>
          <p:nvPr/>
        </p:nvSpPr>
        <p:spPr bwMode="auto">
          <a:xfrm>
            <a:off x="6215063" y="2643188"/>
            <a:ext cx="25908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a:spAutoFit/>
          </a:bodyPr>
          <a:lstStyle>
            <a:lvl1pPr marL="342900" indent="-34290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kumimoji="0" lang="ja-JP" altLang="en-US" sz="2400" b="1" u="sng" dirty="0">
                <a:latin typeface="Arial" pitchFamily="34" charset="0"/>
              </a:rPr>
              <a:t>ＯＴＣ薬</a:t>
            </a:r>
          </a:p>
          <a:p>
            <a:pPr eaLnBrk="1" hangingPunct="1">
              <a:spcBef>
                <a:spcPct val="0"/>
              </a:spcBef>
              <a:buFontTx/>
              <a:buNone/>
            </a:pPr>
            <a:endParaRPr kumimoji="0" lang="ja-JP" altLang="en-US" sz="1000" b="1" u="sng" dirty="0">
              <a:latin typeface="Arial" pitchFamily="34" charset="0"/>
            </a:endParaRPr>
          </a:p>
          <a:p>
            <a:pPr eaLnBrk="1" hangingPunct="1">
              <a:spcBef>
                <a:spcPct val="0"/>
              </a:spcBef>
              <a:buFontTx/>
              <a:buAutoNum type="arabicPeriod"/>
            </a:pPr>
            <a:r>
              <a:rPr kumimoji="0" lang="ja-JP" altLang="en-US" sz="2400" dirty="0">
                <a:latin typeface="Arial" pitchFamily="34" charset="0"/>
              </a:rPr>
              <a:t>処方せんなしで購入できます</a:t>
            </a:r>
          </a:p>
          <a:p>
            <a:pPr eaLnBrk="1" hangingPunct="1">
              <a:spcBef>
                <a:spcPct val="0"/>
              </a:spcBef>
              <a:buFontTx/>
              <a:buNone/>
            </a:pPr>
            <a:endParaRPr kumimoji="0" lang="ja-JP" altLang="en-US" sz="1000" dirty="0">
              <a:latin typeface="Arial" pitchFamily="34" charset="0"/>
            </a:endParaRPr>
          </a:p>
          <a:p>
            <a:pPr eaLnBrk="1" hangingPunct="1">
              <a:spcBef>
                <a:spcPct val="0"/>
              </a:spcBef>
              <a:buFontTx/>
              <a:buAutoNum type="arabicPeriod" startAt="2"/>
            </a:pPr>
            <a:r>
              <a:rPr kumimoji="0" lang="ja-JP" altLang="en-US" sz="2400" dirty="0">
                <a:latin typeface="Arial" pitchFamily="34" charset="0"/>
              </a:rPr>
              <a:t>同じ症状のほとんどの人に合うように作られています</a:t>
            </a:r>
          </a:p>
          <a:p>
            <a:pPr eaLnBrk="1" hangingPunct="1">
              <a:spcBef>
                <a:spcPct val="0"/>
              </a:spcBef>
              <a:buFontTx/>
              <a:buNone/>
            </a:pPr>
            <a:endParaRPr kumimoji="0" lang="en-US" altLang="ja-JP" sz="1600" dirty="0">
              <a:latin typeface="Arial" pitchFamily="34" charset="0"/>
            </a:endParaRPr>
          </a:p>
        </p:txBody>
      </p:sp>
      <p:sp>
        <p:nvSpPr>
          <p:cNvPr id="10247" name="Text Box 7"/>
          <p:cNvSpPr txBox="1">
            <a:spLocks noChangeArrowheads="1"/>
          </p:cNvSpPr>
          <p:nvPr/>
        </p:nvSpPr>
        <p:spPr bwMode="auto">
          <a:xfrm>
            <a:off x="3086100" y="2643188"/>
            <a:ext cx="291465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kumimoji="0" lang="ja-JP" altLang="en-US" sz="2400" b="1" u="sng" dirty="0">
                <a:latin typeface="Arial" pitchFamily="34" charset="0"/>
              </a:rPr>
              <a:t>同じところ</a:t>
            </a:r>
          </a:p>
          <a:p>
            <a:pPr eaLnBrk="1" hangingPunct="1">
              <a:spcBef>
                <a:spcPct val="0"/>
              </a:spcBef>
              <a:buFontTx/>
              <a:buNone/>
            </a:pPr>
            <a:endParaRPr kumimoji="0" lang="ja-JP" altLang="en-US" sz="800" b="1" dirty="0">
              <a:latin typeface="Arial" pitchFamily="34" charset="0"/>
            </a:endParaRPr>
          </a:p>
          <a:p>
            <a:pPr eaLnBrk="1" hangingPunct="1">
              <a:spcBef>
                <a:spcPct val="0"/>
              </a:spcBef>
              <a:buFontTx/>
              <a:buChar char="•"/>
            </a:pPr>
            <a:r>
              <a:rPr kumimoji="0" lang="ja-JP" altLang="en-US" sz="2000" dirty="0">
                <a:latin typeface="Arial" pitchFamily="34" charset="0"/>
              </a:rPr>
              <a:t> </a:t>
            </a:r>
            <a:r>
              <a:rPr kumimoji="0" lang="ja-JP" altLang="en-US" sz="2400" dirty="0">
                <a:latin typeface="Arial" pitchFamily="34" charset="0"/>
              </a:rPr>
              <a:t>用法を守ります</a:t>
            </a:r>
          </a:p>
          <a:p>
            <a:pPr eaLnBrk="1" hangingPunct="1">
              <a:spcBef>
                <a:spcPct val="0"/>
              </a:spcBef>
              <a:buFontTx/>
              <a:buNone/>
            </a:pPr>
            <a:endParaRPr kumimoji="0" lang="ja-JP" altLang="en-US" sz="1000" dirty="0">
              <a:latin typeface="Arial" pitchFamily="34" charset="0"/>
            </a:endParaRPr>
          </a:p>
          <a:p>
            <a:pPr eaLnBrk="1" hangingPunct="1">
              <a:spcBef>
                <a:spcPct val="0"/>
              </a:spcBef>
              <a:buFontTx/>
              <a:buChar char="•"/>
            </a:pPr>
            <a:r>
              <a:rPr kumimoji="0" lang="ja-JP" altLang="en-US" sz="2000" dirty="0">
                <a:latin typeface="Arial" pitchFamily="34" charset="0"/>
              </a:rPr>
              <a:t> </a:t>
            </a:r>
            <a:r>
              <a:rPr kumimoji="0" lang="ja-JP" altLang="en-US" sz="2400" dirty="0">
                <a:latin typeface="Arial" pitchFamily="34" charset="0"/>
              </a:rPr>
              <a:t>子供は勝手に使用してはいけません</a:t>
            </a:r>
          </a:p>
          <a:p>
            <a:pPr eaLnBrk="1" hangingPunct="1">
              <a:spcBef>
                <a:spcPct val="0"/>
              </a:spcBef>
              <a:buFontTx/>
              <a:buNone/>
            </a:pPr>
            <a:endParaRPr kumimoji="0" lang="ja-JP" altLang="en-US" sz="1000" dirty="0">
              <a:latin typeface="Arial" pitchFamily="34" charset="0"/>
            </a:endParaRPr>
          </a:p>
          <a:p>
            <a:pPr algn="ctr" eaLnBrk="1" hangingPunct="1">
              <a:spcBef>
                <a:spcPct val="0"/>
              </a:spcBef>
              <a:buFontTx/>
              <a:buChar char="•"/>
            </a:pPr>
            <a:r>
              <a:rPr kumimoji="0" lang="ja-JP" altLang="en-US" sz="2400" dirty="0">
                <a:latin typeface="Arial" pitchFamily="34" charset="0"/>
              </a:rPr>
              <a:t> 分からないことは薬剤師に聞きましょう</a:t>
            </a:r>
            <a:endParaRPr kumimoji="0" lang="ja-JP" altLang="en-US" sz="1800" dirty="0">
              <a:latin typeface="Arial" pitchFamily="34" charset="0"/>
            </a:endParaRPr>
          </a:p>
        </p:txBody>
      </p:sp>
      <p:pic>
        <p:nvPicPr>
          <p:cNvPr id="38920" name="図 9" descr="fpa_log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blinds(horizontal)">
                                      <p:cBhvr>
                                        <p:cTn id="7" dur="500"/>
                                        <p:tgtEl>
                                          <p:spTgt spid="10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blinds(horizontal)">
                                      <p:cBhvr>
                                        <p:cTn id="12" dur="500"/>
                                        <p:tgtEl>
                                          <p:spTgt spid="102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7"/>
                                        </p:tgtEl>
                                        <p:attrNameLst>
                                          <p:attrName>style.visibility</p:attrName>
                                        </p:attrNameLst>
                                      </p:cBhvr>
                                      <p:to>
                                        <p:strVal val="visible"/>
                                      </p:to>
                                    </p:set>
                                    <p:animEffect transition="in" filter="blinds(horizontal)">
                                      <p:cBhvr>
                                        <p:cTn id="17"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utoUpdateAnimBg="0"/>
      <p:bldP spid="10246" grpId="0"/>
      <p:bldP spid="102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a:xfrm>
            <a:off x="457200" y="274638"/>
            <a:ext cx="8229600" cy="922114"/>
          </a:xfrm>
        </p:spPr>
        <p:txBody>
          <a:bodyPr/>
          <a:lstStyle/>
          <a:p>
            <a:r>
              <a:rPr lang="ja-JP" altLang="en-US" dirty="0" smtClean="0"/>
              <a:t>ＯＴＣ薬の分類</a:t>
            </a:r>
          </a:p>
        </p:txBody>
      </p:sp>
      <p:sp>
        <p:nvSpPr>
          <p:cNvPr id="39939" name="Rectangle 3"/>
          <p:cNvSpPr txBox="1">
            <a:spLocks noChangeArrowheads="1"/>
          </p:cNvSpPr>
          <p:nvPr/>
        </p:nvSpPr>
        <p:spPr bwMode="auto">
          <a:xfrm>
            <a:off x="685800" y="1196752"/>
            <a:ext cx="8101013" cy="501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Aft>
                <a:spcPts val="600"/>
              </a:spcAft>
            </a:pPr>
            <a:r>
              <a:rPr lang="ja-JP" altLang="en-US" dirty="0">
                <a:latin typeface="ＭＳ ゴシック" pitchFamily="49" charset="-128"/>
                <a:ea typeface="ＭＳ ゴシック" pitchFamily="49" charset="-128"/>
              </a:rPr>
              <a:t>リスクに応じた分類がされています</a:t>
            </a:r>
            <a:endParaRPr lang="en-US" altLang="ja-JP" dirty="0">
              <a:latin typeface="ＭＳ ゴシック" pitchFamily="49" charset="-128"/>
              <a:ea typeface="ＭＳ ゴシック" pitchFamily="49" charset="-128"/>
            </a:endParaRPr>
          </a:p>
          <a:p>
            <a:pPr eaLnBrk="1" hangingPunct="1">
              <a:buFontTx/>
              <a:buNone/>
            </a:pPr>
            <a:r>
              <a:rPr lang="ja-JP" altLang="en-US" sz="2800" dirty="0">
                <a:latin typeface="ＭＳ ゴシック" pitchFamily="49" charset="-128"/>
                <a:ea typeface="ＭＳ ゴシック" pitchFamily="49" charset="-128"/>
              </a:rPr>
              <a:t>　</a:t>
            </a:r>
            <a:r>
              <a:rPr lang="ja-JP" altLang="en-US" sz="2800" dirty="0" smtClean="0">
                <a:latin typeface="ＭＳ ゴシック" pitchFamily="49" charset="-128"/>
                <a:ea typeface="ＭＳ ゴシック" pitchFamily="49" charset="-128"/>
              </a:rPr>
              <a:t>　　　　　　医療用</a:t>
            </a:r>
            <a:r>
              <a:rPr lang="ja-JP" altLang="en-US" sz="2800" dirty="0">
                <a:latin typeface="ＭＳ ゴシック" pitchFamily="49" charset="-128"/>
                <a:ea typeface="ＭＳ ゴシック" pitchFamily="49" charset="-128"/>
              </a:rPr>
              <a:t>成分などを含む</a:t>
            </a:r>
            <a:endParaRPr lang="en-US" altLang="ja-JP" sz="2800" dirty="0">
              <a:latin typeface="ＭＳ ゴシック" pitchFamily="49" charset="-128"/>
              <a:ea typeface="ＭＳ ゴシック" pitchFamily="49" charset="-128"/>
            </a:endParaRPr>
          </a:p>
          <a:p>
            <a:pPr lvl="1" eaLnBrk="1" hangingPunct="1">
              <a:buFontTx/>
              <a:buNone/>
            </a:pPr>
            <a:r>
              <a:rPr lang="ja-JP" altLang="en-US" sz="2400" dirty="0">
                <a:latin typeface="ＭＳ ゴシック" pitchFamily="49" charset="-128"/>
                <a:ea typeface="ＭＳ ゴシック" pitchFamily="49" charset="-128"/>
              </a:rPr>
              <a:t>　　　　　　　</a:t>
            </a:r>
            <a:r>
              <a:rPr lang="ja-JP" altLang="en-US" sz="2400" dirty="0" smtClean="0">
                <a:latin typeface="ＭＳ ゴシック" pitchFamily="49" charset="-128"/>
                <a:ea typeface="ＭＳ ゴシック" pitchFamily="49" charset="-128"/>
              </a:rPr>
              <a:t>　薬剤師</a:t>
            </a:r>
            <a:r>
              <a:rPr lang="ja-JP" altLang="en-US" sz="2400" dirty="0">
                <a:latin typeface="ＭＳ ゴシック" pitchFamily="49" charset="-128"/>
                <a:ea typeface="ＭＳ ゴシック" pitchFamily="49" charset="-128"/>
              </a:rPr>
              <a:t>に相談して</a:t>
            </a:r>
            <a:r>
              <a:rPr lang="ja-JP" altLang="en-US" sz="2400" dirty="0" smtClean="0">
                <a:latin typeface="ＭＳ ゴシック" pitchFamily="49" charset="-128"/>
                <a:ea typeface="ＭＳ ゴシック" pitchFamily="49" charset="-128"/>
              </a:rPr>
              <a:t>購入</a:t>
            </a:r>
            <a:endParaRPr lang="en-US" altLang="ja-JP" sz="2400" dirty="0" smtClean="0">
              <a:latin typeface="ＭＳ ゴシック" pitchFamily="49" charset="-128"/>
              <a:ea typeface="ＭＳ ゴシック" pitchFamily="49" charset="-128"/>
            </a:endParaRPr>
          </a:p>
          <a:p>
            <a:pPr lvl="1" eaLnBrk="1" hangingPunct="1">
              <a:buFontTx/>
              <a:buNone/>
            </a:pPr>
            <a:endParaRPr lang="en-US" altLang="ja-JP" sz="2400" dirty="0">
              <a:latin typeface="ＭＳ ゴシック" pitchFamily="49" charset="-128"/>
              <a:ea typeface="ＭＳ ゴシック" pitchFamily="49" charset="-128"/>
            </a:endParaRPr>
          </a:p>
          <a:p>
            <a:pPr eaLnBrk="1" hangingPunct="1">
              <a:buFontTx/>
              <a:buNone/>
            </a:pPr>
            <a:r>
              <a:rPr lang="ja-JP" altLang="en-US" sz="2800" dirty="0" smtClean="0">
                <a:latin typeface="ＭＳ ゴシック" pitchFamily="49" charset="-128"/>
                <a:ea typeface="ＭＳ ゴシック" pitchFamily="49" charset="-128"/>
              </a:rPr>
              <a:t>　　　　　　</a:t>
            </a:r>
            <a:r>
              <a:rPr lang="ja-JP" altLang="en-US" sz="2800" dirty="0">
                <a:latin typeface="ＭＳ ゴシック" pitchFamily="49" charset="-128"/>
                <a:ea typeface="ＭＳ ゴシック" pitchFamily="49" charset="-128"/>
              </a:rPr>
              <a:t>　</a:t>
            </a:r>
            <a:r>
              <a:rPr lang="ja-JP" altLang="en-US" sz="2800" dirty="0" smtClean="0">
                <a:latin typeface="ＭＳ ゴシック" pitchFamily="49" charset="-128"/>
                <a:ea typeface="ＭＳ ゴシック" pitchFamily="49" charset="-128"/>
              </a:rPr>
              <a:t>２類</a:t>
            </a:r>
            <a:r>
              <a:rPr lang="ja-JP" altLang="en-US" sz="2800" dirty="0">
                <a:latin typeface="ＭＳ ゴシック" pitchFamily="49" charset="-128"/>
                <a:ea typeface="ＭＳ ゴシック" pitchFamily="49" charset="-128"/>
              </a:rPr>
              <a:t>の中でも特に注意が必要</a:t>
            </a:r>
            <a:endParaRPr lang="en-US" altLang="ja-JP" sz="2800" dirty="0">
              <a:latin typeface="ＭＳ ゴシック" pitchFamily="49" charset="-128"/>
              <a:ea typeface="ＭＳ ゴシック" pitchFamily="49" charset="-128"/>
            </a:endParaRPr>
          </a:p>
          <a:p>
            <a:pPr eaLnBrk="1" hangingPunct="1">
              <a:buFontTx/>
              <a:buNone/>
            </a:pPr>
            <a:r>
              <a:rPr lang="ja-JP" altLang="en-US" sz="2800" dirty="0" smtClean="0">
                <a:latin typeface="ＭＳ ゴシック" pitchFamily="49" charset="-128"/>
                <a:ea typeface="ＭＳ ゴシック" pitchFamily="49" charset="-128"/>
              </a:rPr>
              <a:t>　　　　　　</a:t>
            </a:r>
            <a:r>
              <a:rPr lang="ja-JP" altLang="en-US" sz="2800" dirty="0">
                <a:latin typeface="ＭＳ ゴシック" pitchFamily="49" charset="-128"/>
                <a:ea typeface="ＭＳ ゴシック" pitchFamily="49" charset="-128"/>
              </a:rPr>
              <a:t>　相互作用などに注意が必要</a:t>
            </a:r>
            <a:endParaRPr lang="en-US" altLang="ja-JP" sz="2800" dirty="0">
              <a:latin typeface="ＭＳ ゴシック" pitchFamily="49" charset="-128"/>
              <a:ea typeface="ＭＳ ゴシック" pitchFamily="49" charset="-128"/>
            </a:endParaRPr>
          </a:p>
          <a:p>
            <a:pPr eaLnBrk="1" hangingPunct="1">
              <a:buFontTx/>
              <a:buNone/>
            </a:pPr>
            <a:r>
              <a:rPr lang="ja-JP" altLang="en-US" sz="2800" dirty="0" smtClean="0">
                <a:latin typeface="ＭＳ ゴシック" pitchFamily="49" charset="-128"/>
                <a:ea typeface="ＭＳ ゴシック" pitchFamily="49" charset="-128"/>
              </a:rPr>
              <a:t>　　　　　　</a:t>
            </a:r>
            <a:r>
              <a:rPr lang="ja-JP" altLang="en-US" sz="2800" dirty="0">
                <a:latin typeface="ＭＳ ゴシック" pitchFamily="49" charset="-128"/>
                <a:ea typeface="ＭＳ ゴシック" pitchFamily="49" charset="-128"/>
              </a:rPr>
              <a:t>　比較的安全だが注意が</a:t>
            </a:r>
            <a:r>
              <a:rPr lang="ja-JP" altLang="en-US" sz="2800" dirty="0" smtClean="0">
                <a:latin typeface="ＭＳ ゴシック" pitchFamily="49" charset="-128"/>
                <a:ea typeface="ＭＳ ゴシック" pitchFamily="49" charset="-128"/>
              </a:rPr>
              <a:t>必要</a:t>
            </a:r>
            <a:endParaRPr lang="en-US" altLang="ja-JP" sz="2800" dirty="0" smtClean="0">
              <a:latin typeface="ＭＳ ゴシック" pitchFamily="49" charset="-128"/>
              <a:ea typeface="ＭＳ ゴシック" pitchFamily="49" charset="-128"/>
            </a:endParaRPr>
          </a:p>
          <a:p>
            <a:pPr eaLnBrk="1" hangingPunct="1">
              <a:buFontTx/>
              <a:buNone/>
            </a:pPr>
            <a:r>
              <a:rPr lang="ja-JP" altLang="en-US" sz="2800" dirty="0">
                <a:latin typeface="ＭＳ ゴシック" pitchFamily="49" charset="-128"/>
                <a:ea typeface="ＭＳ ゴシック" pitchFamily="49" charset="-128"/>
              </a:rPr>
              <a:t>　</a:t>
            </a:r>
            <a:r>
              <a:rPr lang="ja-JP" altLang="en-US" sz="2800" dirty="0" smtClean="0">
                <a:latin typeface="ＭＳ ゴシック" pitchFamily="49" charset="-128"/>
                <a:ea typeface="ＭＳ ゴシック" pitchFamily="49" charset="-128"/>
              </a:rPr>
              <a:t>　　　</a:t>
            </a:r>
            <a:r>
              <a:rPr lang="en-US" altLang="ja-JP" sz="2000" dirty="0" smtClean="0">
                <a:latin typeface="ＭＳ ゴシック" pitchFamily="49" charset="-128"/>
                <a:ea typeface="ＭＳ ゴシック" pitchFamily="49" charset="-128"/>
              </a:rPr>
              <a:t>※</a:t>
            </a:r>
            <a:r>
              <a:rPr lang="ja-JP" altLang="en-US" sz="2000" dirty="0">
                <a:latin typeface="ＭＳ ゴシック" pitchFamily="49" charset="-128"/>
                <a:ea typeface="ＭＳ ゴシック" pitchFamily="49" charset="-128"/>
              </a:rPr>
              <a:t>指定２類以下は薬剤師または登録販売者に相談</a:t>
            </a:r>
            <a:endParaRPr lang="en-US" altLang="ja-JP" sz="2000" dirty="0">
              <a:latin typeface="ＭＳ ゴシック" pitchFamily="49" charset="-128"/>
              <a:ea typeface="ＭＳ ゴシック" pitchFamily="49" charset="-128"/>
            </a:endParaRPr>
          </a:p>
          <a:p>
            <a:pPr eaLnBrk="1" hangingPunct="1"/>
            <a:r>
              <a:rPr lang="ja-JP" altLang="en-US" dirty="0" smtClean="0">
                <a:latin typeface="ＭＳ ゴシック" pitchFamily="49" charset="-128"/>
                <a:ea typeface="ＭＳ ゴシック" pitchFamily="49" charset="-128"/>
              </a:rPr>
              <a:t>購入</a:t>
            </a:r>
            <a:r>
              <a:rPr lang="ja-JP" altLang="en-US" dirty="0">
                <a:latin typeface="ＭＳ ゴシック" pitchFamily="49" charset="-128"/>
                <a:ea typeface="ＭＳ ゴシック" pitchFamily="49" charset="-128"/>
              </a:rPr>
              <a:t>時や服用時には必ず確認しましょう</a:t>
            </a:r>
            <a:endParaRPr lang="en-US" altLang="ja-JP" dirty="0">
              <a:latin typeface="ＭＳ ゴシック" pitchFamily="49" charset="-128"/>
              <a:ea typeface="ＭＳ ゴシック" pitchFamily="49" charset="-128"/>
            </a:endParaRPr>
          </a:p>
        </p:txBody>
      </p:sp>
      <p:sp>
        <p:nvSpPr>
          <p:cNvPr id="9" name="正方形/長方形 8"/>
          <p:cNvSpPr/>
          <p:nvPr/>
        </p:nvSpPr>
        <p:spPr>
          <a:xfrm>
            <a:off x="642938" y="1808966"/>
            <a:ext cx="7572375" cy="35283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39945" name="図 9" descr="fpa_logo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774651" y="1958687"/>
            <a:ext cx="2185214" cy="447675"/>
          </a:xfrm>
          <a:prstGeom prst="rect">
            <a:avLst/>
          </a:prstGeom>
          <a:noFill/>
          <a:ln w="19050">
            <a:solidFill>
              <a:schemeClr val="tx1"/>
            </a:solidFill>
          </a:ln>
        </p:spPr>
        <p:txBody>
          <a:bodyPr wrap="none" rtlCol="0">
            <a:spAutoFit/>
          </a:bodyPr>
          <a:lstStyle/>
          <a:p>
            <a:r>
              <a:rPr lang="ja-JP" altLang="en-US" sz="2600" b="1" dirty="0"/>
              <a:t>要</a:t>
            </a:r>
            <a:r>
              <a:rPr kumimoji="1" lang="ja-JP" altLang="en-US" sz="2600" b="1" dirty="0" smtClean="0"/>
              <a:t>指導医薬品</a:t>
            </a:r>
            <a:endParaRPr kumimoji="1" lang="ja-JP" altLang="en-US" sz="2600" b="1" dirty="0"/>
          </a:p>
        </p:txBody>
      </p:sp>
      <p:sp>
        <p:nvSpPr>
          <p:cNvPr id="12" name="テキスト ボックス 11"/>
          <p:cNvSpPr txBox="1"/>
          <p:nvPr/>
        </p:nvSpPr>
        <p:spPr>
          <a:xfrm>
            <a:off x="775634" y="2449316"/>
            <a:ext cx="2185214" cy="447675"/>
          </a:xfrm>
          <a:prstGeom prst="rect">
            <a:avLst/>
          </a:prstGeom>
          <a:noFill/>
          <a:ln w="19050">
            <a:solidFill>
              <a:schemeClr val="tx1"/>
            </a:solidFill>
          </a:ln>
        </p:spPr>
        <p:txBody>
          <a:bodyPr wrap="none" rtlCol="0">
            <a:spAutoFit/>
          </a:bodyPr>
          <a:lstStyle/>
          <a:p>
            <a:r>
              <a:rPr lang="ja-JP" altLang="en-US" sz="2600" b="1" dirty="0">
                <a:latin typeface="ＭＳ ゴシック" pitchFamily="49" charset="-128"/>
                <a:ea typeface="ＭＳ ゴシック" pitchFamily="49" charset="-128"/>
              </a:rPr>
              <a:t>第１類医薬品</a:t>
            </a:r>
            <a:endParaRPr kumimoji="1" lang="ja-JP" altLang="en-US" sz="2600" b="1" dirty="0"/>
          </a:p>
        </p:txBody>
      </p:sp>
      <p:sp>
        <p:nvSpPr>
          <p:cNvPr id="13" name="テキスト ボックス 12"/>
          <p:cNvSpPr txBox="1"/>
          <p:nvPr/>
        </p:nvSpPr>
        <p:spPr>
          <a:xfrm>
            <a:off x="770190" y="4325592"/>
            <a:ext cx="2185214" cy="447675"/>
          </a:xfrm>
          <a:prstGeom prst="rect">
            <a:avLst/>
          </a:prstGeom>
          <a:noFill/>
          <a:ln w="19050">
            <a:solidFill>
              <a:schemeClr val="tx1"/>
            </a:solidFill>
          </a:ln>
        </p:spPr>
        <p:txBody>
          <a:bodyPr wrap="none" rtlCol="0">
            <a:spAutoFit/>
          </a:bodyPr>
          <a:lstStyle/>
          <a:p>
            <a:r>
              <a:rPr lang="ja-JP" altLang="en-US" sz="2600" b="1" dirty="0">
                <a:latin typeface="ＭＳ ゴシック" pitchFamily="49" charset="-128"/>
                <a:ea typeface="ＭＳ ゴシック" pitchFamily="49" charset="-128"/>
              </a:rPr>
              <a:t>第３類医薬品</a:t>
            </a:r>
            <a:endParaRPr kumimoji="1" lang="ja-JP" altLang="en-US" sz="2600" b="1" dirty="0"/>
          </a:p>
        </p:txBody>
      </p:sp>
      <p:sp>
        <p:nvSpPr>
          <p:cNvPr id="14" name="テキスト ボックス 13"/>
          <p:cNvSpPr txBox="1"/>
          <p:nvPr/>
        </p:nvSpPr>
        <p:spPr>
          <a:xfrm>
            <a:off x="770190" y="3755004"/>
            <a:ext cx="2185214" cy="447675"/>
          </a:xfrm>
          <a:prstGeom prst="rect">
            <a:avLst/>
          </a:prstGeom>
          <a:noFill/>
          <a:ln w="19050">
            <a:solidFill>
              <a:schemeClr val="tx1"/>
            </a:solidFill>
          </a:ln>
        </p:spPr>
        <p:txBody>
          <a:bodyPr wrap="none" rtlCol="0">
            <a:spAutoFit/>
          </a:bodyPr>
          <a:lstStyle/>
          <a:p>
            <a:r>
              <a:rPr lang="ja-JP" altLang="en-US" sz="2600" b="1" dirty="0">
                <a:latin typeface="ＭＳ ゴシック" pitchFamily="49" charset="-128"/>
                <a:ea typeface="ＭＳ ゴシック" pitchFamily="49" charset="-128"/>
              </a:rPr>
              <a:t>第２類医薬品</a:t>
            </a:r>
            <a:endParaRPr kumimoji="1" lang="ja-JP" altLang="en-US" sz="2600" b="1" dirty="0"/>
          </a:p>
        </p:txBody>
      </p:sp>
      <p:sp>
        <p:nvSpPr>
          <p:cNvPr id="15" name="テキスト ボックス 14"/>
          <p:cNvSpPr txBox="1"/>
          <p:nvPr/>
        </p:nvSpPr>
        <p:spPr>
          <a:xfrm>
            <a:off x="768916" y="3192748"/>
            <a:ext cx="2185214" cy="447675"/>
          </a:xfrm>
          <a:prstGeom prst="rect">
            <a:avLst/>
          </a:prstGeom>
          <a:noFill/>
          <a:ln w="19050">
            <a:solidFill>
              <a:schemeClr val="tx1"/>
            </a:solidFill>
          </a:ln>
        </p:spPr>
        <p:txBody>
          <a:bodyPr wrap="none" rtlCol="0">
            <a:spAutoFit/>
          </a:bodyPr>
          <a:lstStyle/>
          <a:p>
            <a:r>
              <a:rPr lang="ja-JP" altLang="en-US" sz="2600" b="1" dirty="0">
                <a:latin typeface="ＭＳ ゴシック" pitchFamily="49" charset="-128"/>
                <a:ea typeface="ＭＳ ゴシック" pitchFamily="49" charset="-128"/>
              </a:rPr>
              <a:t>第②類医薬品</a:t>
            </a:r>
            <a:endParaRPr kumimoji="1" lang="ja-JP" altLang="en-US" sz="26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52400"/>
            <a:ext cx="8229600" cy="1116013"/>
          </a:xfrm>
        </p:spPr>
        <p:txBody>
          <a:bodyPr/>
          <a:lstStyle/>
          <a:p>
            <a:pPr eaLnBrk="1" hangingPunct="1"/>
            <a:r>
              <a:rPr lang="ja-JP" altLang="en-US" sz="4800" smtClean="0"/>
              <a:t>確認しよう！</a:t>
            </a:r>
          </a:p>
        </p:txBody>
      </p:sp>
      <p:sp>
        <p:nvSpPr>
          <p:cNvPr id="15363" name="Rectangle 3"/>
          <p:cNvSpPr>
            <a:spLocks noGrp="1" noChangeArrowheads="1"/>
          </p:cNvSpPr>
          <p:nvPr>
            <p:ph idx="1"/>
          </p:nvPr>
        </p:nvSpPr>
        <p:spPr>
          <a:xfrm>
            <a:off x="381000" y="1557338"/>
            <a:ext cx="8305800" cy="4919662"/>
          </a:xfrm>
          <a:ln w="50800">
            <a:solidFill>
              <a:srgbClr val="FF0000"/>
            </a:solidFill>
          </a:ln>
        </p:spPr>
        <p:txBody>
          <a:bodyPr rtlCol="0">
            <a:normAutofit/>
          </a:bodyPr>
          <a:lstStyle/>
          <a:p>
            <a:pPr eaLnBrk="1" fontAlgn="auto" hangingPunct="1">
              <a:spcAft>
                <a:spcPts val="0"/>
              </a:spcAft>
              <a:buFontTx/>
              <a:buNone/>
              <a:defRPr/>
            </a:pPr>
            <a:endParaRPr lang="en-US" altLang="ja-JP" sz="1200" dirty="0" smtClean="0">
              <a:effectLst>
                <a:outerShdw blurRad="38100" dist="38100" dir="2700000" algn="tl">
                  <a:srgbClr val="FFFFFF"/>
                </a:outerShdw>
              </a:effectLst>
            </a:endParaRPr>
          </a:p>
          <a:p>
            <a:pPr eaLnBrk="1" fontAlgn="auto" hangingPunct="1">
              <a:spcAft>
                <a:spcPts val="0"/>
              </a:spcAft>
              <a:buFontTx/>
              <a:buNone/>
              <a:defRPr/>
            </a:pPr>
            <a:r>
              <a:rPr lang="ja-JP" altLang="en-US" dirty="0" smtClean="0"/>
              <a:t>どのような有効成分が含まれていますか？</a:t>
            </a:r>
          </a:p>
          <a:p>
            <a:pPr eaLnBrk="1" fontAlgn="auto" hangingPunct="1">
              <a:spcAft>
                <a:spcPts val="0"/>
              </a:spcAft>
              <a:buFontTx/>
              <a:buNone/>
              <a:defRPr/>
            </a:pPr>
            <a:endParaRPr lang="ja-JP" altLang="en-US" sz="1200" dirty="0" smtClean="0"/>
          </a:p>
          <a:p>
            <a:pPr eaLnBrk="1" fontAlgn="auto" hangingPunct="1">
              <a:spcAft>
                <a:spcPts val="0"/>
              </a:spcAft>
              <a:defRPr/>
            </a:pPr>
            <a:r>
              <a:rPr lang="ja-JP" altLang="en-US" dirty="0" smtClean="0"/>
              <a:t>成分名は</a:t>
            </a:r>
            <a:endParaRPr lang="ja-JP" altLang="en-US" dirty="0" smtClean="0">
              <a:solidFill>
                <a:srgbClr val="FF9900"/>
              </a:solidFill>
            </a:endParaRPr>
          </a:p>
          <a:p>
            <a:pPr eaLnBrk="1" fontAlgn="auto" hangingPunct="1">
              <a:spcAft>
                <a:spcPts val="0"/>
              </a:spcAft>
              <a:defRPr/>
            </a:pPr>
            <a:r>
              <a:rPr lang="ja-JP" altLang="en-US" dirty="0" smtClean="0"/>
              <a:t>１錠にどのくらい含まれていますか？</a:t>
            </a:r>
          </a:p>
          <a:p>
            <a:pPr eaLnBrk="1" fontAlgn="auto" hangingPunct="1">
              <a:spcAft>
                <a:spcPts val="0"/>
              </a:spcAft>
              <a:defRPr/>
            </a:pPr>
            <a:r>
              <a:rPr lang="ja-JP" altLang="en-US" dirty="0" smtClean="0"/>
              <a:t>どのような働きがありますか？</a:t>
            </a:r>
          </a:p>
          <a:p>
            <a:pPr eaLnBrk="1" fontAlgn="auto" hangingPunct="1">
              <a:spcAft>
                <a:spcPts val="0"/>
              </a:spcAft>
              <a:defRPr/>
            </a:pPr>
            <a:r>
              <a:rPr lang="ja-JP" altLang="en-US" dirty="0" smtClean="0"/>
              <a:t>どのような症状に効きますか？</a:t>
            </a:r>
            <a:endParaRPr lang="en-US" altLang="ja-JP" dirty="0" smtClean="0"/>
          </a:p>
          <a:p>
            <a:pPr eaLnBrk="1" fontAlgn="auto" hangingPunct="1">
              <a:spcAft>
                <a:spcPts val="0"/>
              </a:spcAft>
              <a:defRPr/>
            </a:pPr>
            <a:r>
              <a:rPr lang="ja-JP" altLang="en-US" dirty="0" smtClean="0"/>
              <a:t>どのように使いますか？</a:t>
            </a:r>
            <a:endParaRPr lang="en-US" altLang="ja-JP" dirty="0" smtClean="0"/>
          </a:p>
          <a:p>
            <a:pPr eaLnBrk="1" fontAlgn="auto" hangingPunct="1">
              <a:spcAft>
                <a:spcPts val="0"/>
              </a:spcAft>
              <a:defRPr/>
            </a:pPr>
            <a:r>
              <a:rPr lang="ja-JP" altLang="en-US" dirty="0"/>
              <a:t>飲んだ後</a:t>
            </a:r>
            <a:r>
              <a:rPr lang="ja-JP" altLang="en-US" dirty="0" smtClean="0"/>
              <a:t>に注意することは？</a:t>
            </a:r>
          </a:p>
          <a:p>
            <a:pPr eaLnBrk="1" fontAlgn="auto" hangingPunct="1">
              <a:spcAft>
                <a:spcPts val="0"/>
              </a:spcAft>
              <a:buFontTx/>
              <a:buNone/>
              <a:defRPr/>
            </a:pPr>
            <a:endParaRPr lang="en-US" altLang="ja-JP" dirty="0" smtClean="0">
              <a:effectLst>
                <a:outerShdw blurRad="38100" dist="38100" dir="2700000" algn="tl">
                  <a:srgbClr val="FFFFFF"/>
                </a:outerShdw>
              </a:effectLst>
            </a:endParaRPr>
          </a:p>
        </p:txBody>
      </p:sp>
      <p:pic>
        <p:nvPicPr>
          <p:cNvPr id="41988" name="図 9" descr="fpa_log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ja-JP" altLang="en-US" smtClean="0"/>
              <a:t>使用上の注意</a:t>
            </a:r>
          </a:p>
        </p:txBody>
      </p:sp>
      <p:pic>
        <p:nvPicPr>
          <p:cNvPr id="46083" name="Picture 3" descr="C:\Documents and Settings\tok\My Documents\My Pictures\Adobe\PICT00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914400"/>
            <a:ext cx="7159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4"/>
          <p:cNvSpPr txBox="1">
            <a:spLocks noChangeArrowheads="1"/>
          </p:cNvSpPr>
          <p:nvPr/>
        </p:nvSpPr>
        <p:spPr bwMode="auto">
          <a:xfrm>
            <a:off x="1295400" y="1905000"/>
            <a:ext cx="65532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50000"/>
              </a:spcBef>
              <a:buFontTx/>
              <a:buNone/>
            </a:pPr>
            <a:r>
              <a:rPr lang="ja-JP" altLang="en-US">
                <a:latin typeface="Times New Roman" pitchFamily="18" charset="0"/>
              </a:rPr>
              <a:t>してはいけないこと</a:t>
            </a:r>
          </a:p>
          <a:p>
            <a:pPr eaLnBrk="1" hangingPunct="1">
              <a:spcBef>
                <a:spcPct val="50000"/>
              </a:spcBef>
              <a:buFontTx/>
              <a:buNone/>
            </a:pPr>
            <a:r>
              <a:rPr lang="ja-JP" altLang="en-US" sz="2400">
                <a:latin typeface="ＭＳ ゴシック" pitchFamily="49" charset="-128"/>
                <a:ea typeface="ＭＳ ゴシック" pitchFamily="49" charset="-128"/>
              </a:rPr>
              <a:t>守らないと現在の症状が悪化したり、副作用が起こりやすくなる</a:t>
            </a:r>
            <a:r>
              <a:rPr lang="ja-JP" altLang="en-US" sz="2400">
                <a:latin typeface="Times New Roman" pitchFamily="18" charset="0"/>
              </a:rPr>
              <a:t>ことが書いてあります。</a:t>
            </a:r>
          </a:p>
          <a:p>
            <a:pPr eaLnBrk="1" hangingPunct="1">
              <a:spcBef>
                <a:spcPct val="50000"/>
              </a:spcBef>
              <a:buFontTx/>
              <a:buNone/>
            </a:pPr>
            <a:r>
              <a:rPr lang="ja-JP" altLang="en-US">
                <a:latin typeface="Times New Roman" pitchFamily="18" charset="0"/>
              </a:rPr>
              <a:t>相談すること</a:t>
            </a:r>
          </a:p>
          <a:p>
            <a:pPr eaLnBrk="1" hangingPunct="1">
              <a:spcBef>
                <a:spcPct val="50000"/>
              </a:spcBef>
              <a:buFontTx/>
              <a:buNone/>
            </a:pPr>
            <a:r>
              <a:rPr lang="ja-JP" altLang="en-US" sz="2400">
                <a:latin typeface="Times New Roman" pitchFamily="18" charset="0"/>
              </a:rPr>
              <a:t>飲む前に相談すること、飲んだ後に相談することが書いてあります。</a:t>
            </a:r>
          </a:p>
          <a:p>
            <a:pPr eaLnBrk="1" hangingPunct="1">
              <a:spcBef>
                <a:spcPct val="50000"/>
              </a:spcBef>
              <a:buFontTx/>
              <a:buNone/>
            </a:pPr>
            <a:r>
              <a:rPr lang="ja-JP" altLang="en-US" sz="2400">
                <a:latin typeface="Times New Roman" pitchFamily="18" charset="0"/>
              </a:rPr>
              <a:t>くすりは正しく使っても副作用が起きることがあります。おかしいと感じたらすぐ相談しましょう。</a:t>
            </a:r>
          </a:p>
          <a:p>
            <a:pPr eaLnBrk="1" hangingPunct="1">
              <a:spcBef>
                <a:spcPct val="50000"/>
              </a:spcBef>
              <a:buFontTx/>
              <a:buNone/>
            </a:pPr>
            <a:endParaRPr lang="en-US" altLang="ja-JP" sz="2400">
              <a:latin typeface="Times New Roman" pitchFamily="18" charset="0"/>
            </a:endParaRPr>
          </a:p>
        </p:txBody>
      </p:sp>
      <p:pic>
        <p:nvPicPr>
          <p:cNvPr id="46085" name="Picture 5" descr="C:\Documents and Settings\tok\My Documents\My Pictures\Adobe\PICT0037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057400"/>
            <a:ext cx="4349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6" descr="C:\Documents and Settings\tok\My Documents\My Pictures\Adobe\PICT0037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657600"/>
            <a:ext cx="4000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図 9" descr="fpa_logo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a:xfrm>
            <a:off x="586371" y="269776"/>
            <a:ext cx="6317683" cy="1143000"/>
          </a:xfrm>
        </p:spPr>
        <p:txBody>
          <a:bodyPr/>
          <a:lstStyle/>
          <a:p>
            <a:r>
              <a:rPr lang="ja-JP" altLang="en-US" dirty="0" smtClean="0"/>
              <a:t>実際の</a:t>
            </a:r>
            <a:r>
              <a:rPr lang="en-US" altLang="ja-JP" dirty="0" smtClean="0"/>
              <a:t>OTC</a:t>
            </a:r>
            <a:r>
              <a:rPr lang="ja-JP" altLang="en-US" dirty="0"/>
              <a:t>薬</a:t>
            </a:r>
            <a:endParaRPr lang="ja-JP" altLang="en-US" dirty="0" smtClean="0"/>
          </a:p>
        </p:txBody>
      </p:sp>
      <p:pic>
        <p:nvPicPr>
          <p:cNvPr id="2" name="図 1"/>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16683" y="3374428"/>
            <a:ext cx="4853549" cy="2397653"/>
          </a:xfrm>
          <a:prstGeom prst="rect">
            <a:avLst/>
          </a:prstGeom>
          <a:ln w="38100">
            <a:noFill/>
            <a:prstDash val="solid"/>
          </a:ln>
        </p:spPr>
      </p:pic>
      <p:pic>
        <p:nvPicPr>
          <p:cNvPr id="3" name="図 2"/>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5400000">
            <a:off x="4522804" y="2254885"/>
            <a:ext cx="4762502" cy="2657476"/>
          </a:xfrm>
          <a:prstGeom prst="rect">
            <a:avLst/>
          </a:prstGeom>
        </p:spPr>
      </p:pic>
      <p:sp>
        <p:nvSpPr>
          <p:cNvPr id="5" name="円/楕円 4"/>
          <p:cNvSpPr/>
          <p:nvPr/>
        </p:nvSpPr>
        <p:spPr>
          <a:xfrm>
            <a:off x="1987373" y="3248653"/>
            <a:ext cx="1512168" cy="669939"/>
          </a:xfrm>
          <a:prstGeom prst="ellipse">
            <a:avLst/>
          </a:prstGeom>
          <a:noFill/>
          <a:ln w="4445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6588224" y="5437111"/>
            <a:ext cx="1512168" cy="669939"/>
          </a:xfrm>
          <a:prstGeom prst="ellipse">
            <a:avLst/>
          </a:prstGeom>
          <a:noFill/>
          <a:ln w="4445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73894" y="2587580"/>
            <a:ext cx="2031325" cy="461665"/>
          </a:xfrm>
          <a:prstGeom prst="rect">
            <a:avLst/>
          </a:prstGeom>
          <a:ln w="19050">
            <a:solidFill>
              <a:schemeClr val="tx1"/>
            </a:solidFill>
          </a:ln>
        </p:spPr>
        <p:txBody>
          <a:bodyPr wrap="none">
            <a:spAutoFit/>
          </a:bodyPr>
          <a:lstStyle/>
          <a:p>
            <a:r>
              <a:rPr lang="ja-JP" altLang="en-US" dirty="0">
                <a:latin typeface="ＭＳ ゴシック" pitchFamily="49" charset="-128"/>
                <a:ea typeface="ＭＳ ゴシック" pitchFamily="49" charset="-128"/>
              </a:rPr>
              <a:t>第１類医薬品</a:t>
            </a:r>
            <a:endParaRPr lang="ja-JP" altLang="en-US" dirty="0"/>
          </a:p>
        </p:txBody>
      </p:sp>
      <p:sp>
        <p:nvSpPr>
          <p:cNvPr id="12" name="正方形/長方形 11"/>
          <p:cNvSpPr/>
          <p:nvPr/>
        </p:nvSpPr>
        <p:spPr>
          <a:xfrm>
            <a:off x="5888392" y="6107050"/>
            <a:ext cx="2031325" cy="461665"/>
          </a:xfrm>
          <a:prstGeom prst="rect">
            <a:avLst/>
          </a:prstGeom>
          <a:ln w="19050">
            <a:solidFill>
              <a:schemeClr val="tx1"/>
            </a:solidFill>
          </a:ln>
        </p:spPr>
        <p:txBody>
          <a:bodyPr wrap="none">
            <a:spAutoFit/>
          </a:bodyPr>
          <a:lstStyle/>
          <a:p>
            <a:r>
              <a:rPr lang="ja-JP" altLang="en-US" dirty="0" smtClean="0">
                <a:latin typeface="ＭＳ ゴシック" pitchFamily="49" charset="-128"/>
                <a:ea typeface="ＭＳ ゴシック" pitchFamily="49" charset="-128"/>
              </a:rPr>
              <a:t>第</a:t>
            </a:r>
            <a:r>
              <a:rPr lang="ja-JP" altLang="en-US" dirty="0">
                <a:latin typeface="ＭＳ ゴシック" pitchFamily="49" charset="-128"/>
                <a:ea typeface="ＭＳ ゴシック" pitchFamily="49" charset="-128"/>
              </a:rPr>
              <a:t>３</a:t>
            </a:r>
            <a:r>
              <a:rPr lang="ja-JP" altLang="en-US" dirty="0" smtClean="0">
                <a:latin typeface="ＭＳ ゴシック" pitchFamily="49" charset="-128"/>
                <a:ea typeface="ＭＳ ゴシック" pitchFamily="49" charset="-128"/>
              </a:rPr>
              <a:t>類医</a:t>
            </a:r>
            <a:r>
              <a:rPr lang="ja-JP" altLang="en-US" dirty="0">
                <a:latin typeface="ＭＳ ゴシック" pitchFamily="49" charset="-128"/>
                <a:ea typeface="ＭＳ ゴシック" pitchFamily="49" charset="-128"/>
              </a:rPr>
              <a:t>薬品</a:t>
            </a: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4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1400"/>
                                        <p:tgtEl>
                                          <p:spTgt spid="8"/>
                                        </p:tgtEl>
                                      </p:cBhvr>
                                    </p:animEffect>
                                  </p:childTnLst>
                                </p:cTn>
                              </p:par>
                            </p:childTnLst>
                          </p:cTn>
                        </p:par>
                        <p:par>
                          <p:cTn id="11" fill="hold">
                            <p:stCondLst>
                              <p:cond delay="1400"/>
                            </p:stCondLst>
                            <p:childTnLst>
                              <p:par>
                                <p:cTn id="12" presetID="2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900"/>
                            </p:stCondLst>
                            <p:childTnLst>
                              <p:par>
                                <p:cTn id="16" presetID="2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6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6"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lstStyle/>
          <a:p>
            <a:r>
              <a:rPr kumimoji="1" lang="ja-JP" altLang="en-US" dirty="0" smtClean="0"/>
              <a:t>ここをチェック！</a:t>
            </a:r>
            <a:endParaRPr kumimoji="1" lang="ja-JP" altLang="en-US" dirty="0"/>
          </a:p>
        </p:txBody>
      </p:sp>
      <p:pic>
        <p:nvPicPr>
          <p:cNvPr id="3" name="図 2"/>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51520" y="3573015"/>
            <a:ext cx="8280920" cy="3295249"/>
          </a:xfrm>
          <a:prstGeom prst="rect">
            <a:avLst/>
          </a:prstGeom>
          <a:ln>
            <a:solidFill>
              <a:schemeClr val="tx1"/>
            </a:solidFill>
          </a:ln>
          <a:effectLst>
            <a:outerShdw blurRad="50800" dist="38100" dir="2700000" algn="tl" rotWithShape="0">
              <a:prstClr val="black">
                <a:alpha val="40000"/>
              </a:prstClr>
            </a:outerShdw>
          </a:effectLst>
        </p:spPr>
      </p:pic>
      <p:pic>
        <p:nvPicPr>
          <p:cNvPr id="4" name="図 3"/>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17768" y="1052736"/>
            <a:ext cx="5879638" cy="2340096"/>
          </a:xfrm>
          <a:prstGeom prst="rect">
            <a:avLst/>
          </a:prstGeom>
          <a:ln>
            <a:solidFill>
              <a:schemeClr val="tx1"/>
            </a:solidFill>
          </a:ln>
          <a:effectLst>
            <a:outerShdw blurRad="50800" dist="38100" dir="2700000" algn="tl" rotWithShape="0">
              <a:prstClr val="black">
                <a:alpha val="40000"/>
              </a:prstClr>
            </a:outerShdw>
          </a:effectLst>
        </p:spPr>
      </p:pic>
      <p:sp>
        <p:nvSpPr>
          <p:cNvPr id="6" name="円/楕円 5"/>
          <p:cNvSpPr/>
          <p:nvPr/>
        </p:nvSpPr>
        <p:spPr>
          <a:xfrm>
            <a:off x="5015517" y="869504"/>
            <a:ext cx="1265366" cy="1008112"/>
          </a:xfrm>
          <a:prstGeom prst="ellipse">
            <a:avLst/>
          </a:prstGeom>
          <a:noFill/>
          <a:ln w="50800">
            <a:solidFill>
              <a:srgbClr val="FFFF00"/>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092280" y="878396"/>
            <a:ext cx="1008112" cy="1077218"/>
          </a:xfrm>
          <a:prstGeom prst="rect">
            <a:avLst/>
          </a:prstGeom>
          <a:solidFill>
            <a:srgbClr val="FF0000">
              <a:alpha val="76000"/>
            </a:srgb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kumimoji="1" lang="ja-JP" altLang="en-US" sz="3200" b="1" dirty="0" smtClean="0">
                <a:solidFill>
                  <a:schemeClr val="bg1"/>
                </a:solidFill>
                <a:latin typeface="+mj-ea"/>
                <a:ea typeface="+mj-ea"/>
              </a:rPr>
              <a:t>痛み</a:t>
            </a:r>
            <a:endParaRPr kumimoji="1" lang="en-US" altLang="ja-JP" sz="3200" b="1" dirty="0" smtClean="0">
              <a:solidFill>
                <a:schemeClr val="bg1"/>
              </a:solidFill>
              <a:latin typeface="+mj-ea"/>
              <a:ea typeface="+mj-ea"/>
            </a:endParaRPr>
          </a:p>
          <a:p>
            <a:r>
              <a:rPr lang="ja-JP" altLang="en-US" sz="3200" b="1" dirty="0">
                <a:solidFill>
                  <a:schemeClr val="bg1"/>
                </a:solidFill>
                <a:latin typeface="+mj-ea"/>
                <a:ea typeface="+mj-ea"/>
              </a:rPr>
              <a:t>熱に</a:t>
            </a:r>
            <a:endParaRPr kumimoji="1" lang="ja-JP" altLang="en-US" sz="3200" b="1" dirty="0">
              <a:solidFill>
                <a:schemeClr val="bg1"/>
              </a:solidFill>
              <a:latin typeface="+mj-ea"/>
              <a:ea typeface="+mj-ea"/>
            </a:endParaRPr>
          </a:p>
        </p:txBody>
      </p:sp>
      <p:cxnSp>
        <p:nvCxnSpPr>
          <p:cNvPr id="9" name="直線コネクタ 8"/>
          <p:cNvCxnSpPr>
            <a:stCxn id="6" idx="6"/>
          </p:cNvCxnSpPr>
          <p:nvPr/>
        </p:nvCxnSpPr>
        <p:spPr>
          <a:xfrm>
            <a:off x="6280883" y="1373560"/>
            <a:ext cx="811397" cy="0"/>
          </a:xfrm>
          <a:prstGeom prst="line">
            <a:avLst/>
          </a:prstGeom>
          <a:ln w="53975">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円/楕円 9"/>
          <p:cNvSpPr/>
          <p:nvPr/>
        </p:nvSpPr>
        <p:spPr>
          <a:xfrm>
            <a:off x="0" y="3789040"/>
            <a:ext cx="3635896" cy="1152128"/>
          </a:xfrm>
          <a:prstGeom prst="ellipse">
            <a:avLst/>
          </a:prstGeom>
          <a:noFill/>
          <a:ln w="50800">
            <a:solidFill>
              <a:srgbClr val="FFFF00"/>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flipV="1">
            <a:off x="3635896" y="4077072"/>
            <a:ext cx="756084" cy="288032"/>
          </a:xfrm>
          <a:prstGeom prst="line">
            <a:avLst/>
          </a:prstGeom>
          <a:ln w="53975">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211960" y="3287886"/>
            <a:ext cx="4752528" cy="2677656"/>
          </a:xfrm>
          <a:prstGeom prst="rect">
            <a:avLst/>
          </a:prstGeom>
          <a:solidFill>
            <a:schemeClr val="accent6">
              <a:lumMod val="40000"/>
              <a:lumOff val="60000"/>
              <a:alpha val="92000"/>
            </a:schemeClr>
          </a:solidFill>
          <a:ln>
            <a:solidFill>
              <a:schemeClr val="tx1"/>
            </a:solidFill>
          </a:ln>
          <a:effectLst>
            <a:outerShdw blurRad="50800" dist="38100" dir="2700000" algn="tl" rotWithShape="0">
              <a:schemeClr val="tx1">
                <a:alpha val="40000"/>
              </a:schemeClr>
            </a:outerShdw>
          </a:effectLst>
        </p:spPr>
        <p:txBody>
          <a:bodyPr wrap="square" rtlCol="0">
            <a:spAutoFit/>
          </a:bodyPr>
          <a:lstStyle/>
          <a:p>
            <a:r>
              <a:rPr lang="ja-JP" altLang="en-US" sz="2800" dirty="0"/>
              <a:t>（</a:t>
            </a:r>
            <a:r>
              <a:rPr lang="en-US" altLang="ja-JP" sz="2800" dirty="0"/>
              <a:t>1</a:t>
            </a:r>
            <a:r>
              <a:rPr lang="ja-JP" altLang="en-US" sz="2800" dirty="0"/>
              <a:t>）頭痛・月経痛（生理痛）・関節痛・神経痛・腰痛・筋肉痛・肩こり痛・咽こう痛・歯痛・抜歯後の疼痛・打撲痛・捻挫痛・骨折痛・外傷痛・耳痛の鎮痛</a:t>
            </a:r>
            <a:r>
              <a:rPr lang="ja-JP" altLang="en-US" sz="2800" dirty="0" smtClean="0"/>
              <a:t>，</a:t>
            </a:r>
            <a:endParaRPr lang="en-US" altLang="ja-JP" sz="2800" dirty="0" smtClean="0"/>
          </a:p>
          <a:p>
            <a:r>
              <a:rPr lang="ja-JP" altLang="en-US" sz="2800" dirty="0" smtClean="0"/>
              <a:t>（</a:t>
            </a:r>
            <a:r>
              <a:rPr lang="en-US" altLang="ja-JP" sz="2800" dirty="0"/>
              <a:t>2</a:t>
            </a:r>
            <a:r>
              <a:rPr lang="ja-JP" altLang="en-US" sz="2800" dirty="0"/>
              <a:t>）悪寒・発熱時の解熱</a:t>
            </a:r>
            <a:endParaRPr kumimoji="1" lang="ja-JP" altLang="en-US" sz="2800" dirty="0">
              <a:latin typeface="+mj-ea"/>
              <a:ea typeface="+mj-ea"/>
            </a:endParaRPr>
          </a:p>
        </p:txBody>
      </p:sp>
    </p:spTree>
    <p:extLst>
      <p:ext uri="{BB962C8B-B14F-4D97-AF65-F5344CB8AC3E}">
        <p14:creationId xmlns:p14="http://schemas.microsoft.com/office/powerpoint/2010/main" val="194675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3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lstStyle/>
          <a:p>
            <a:r>
              <a:rPr kumimoji="1" lang="ja-JP" altLang="en-US" dirty="0" smtClean="0"/>
              <a:t>ここをチェック！</a:t>
            </a:r>
            <a:endParaRPr kumimoji="1" lang="ja-JP" altLang="en-US" dirty="0"/>
          </a:p>
        </p:txBody>
      </p:sp>
      <p:pic>
        <p:nvPicPr>
          <p:cNvPr id="3" name="図 2"/>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51520" y="3573015"/>
            <a:ext cx="8280920" cy="3295249"/>
          </a:xfrm>
          <a:prstGeom prst="rect">
            <a:avLst/>
          </a:prstGeom>
          <a:ln>
            <a:solidFill>
              <a:schemeClr val="tx1"/>
            </a:solidFill>
          </a:ln>
          <a:effectLst>
            <a:outerShdw blurRad="50800" dist="38100" dir="2700000" algn="tl" rotWithShape="0">
              <a:prstClr val="black">
                <a:alpha val="40000"/>
              </a:prstClr>
            </a:outerShdw>
          </a:effectLst>
        </p:spPr>
      </p:pic>
      <p:pic>
        <p:nvPicPr>
          <p:cNvPr id="4" name="図 3"/>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17768" y="1052736"/>
            <a:ext cx="5879638" cy="2340096"/>
          </a:xfrm>
          <a:prstGeom prst="rect">
            <a:avLst/>
          </a:prstGeom>
          <a:ln>
            <a:solidFill>
              <a:schemeClr val="tx1"/>
            </a:solidFill>
          </a:ln>
          <a:effectLst>
            <a:outerShdw blurRad="50800" dist="38100" dir="2700000" algn="tl" rotWithShape="0">
              <a:prstClr val="black">
                <a:alpha val="40000"/>
              </a:prstClr>
            </a:outerShdw>
          </a:effectLst>
        </p:spPr>
      </p:pic>
      <p:sp>
        <p:nvSpPr>
          <p:cNvPr id="10" name="円/楕円 9"/>
          <p:cNvSpPr/>
          <p:nvPr/>
        </p:nvSpPr>
        <p:spPr>
          <a:xfrm>
            <a:off x="3419872" y="5013176"/>
            <a:ext cx="5112568" cy="1644863"/>
          </a:xfrm>
          <a:prstGeom prst="ellipse">
            <a:avLst/>
          </a:prstGeom>
          <a:noFill/>
          <a:ln w="50800">
            <a:solidFill>
              <a:srgbClr val="FFFF00"/>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flipH="1" flipV="1">
            <a:off x="4211960" y="3875569"/>
            <a:ext cx="864096" cy="1137607"/>
          </a:xfrm>
          <a:prstGeom prst="line">
            <a:avLst/>
          </a:prstGeom>
          <a:ln w="53975">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551570" y="1587826"/>
            <a:ext cx="5382598" cy="2246769"/>
          </a:xfrm>
          <a:prstGeom prst="rect">
            <a:avLst/>
          </a:prstGeom>
          <a:solidFill>
            <a:schemeClr val="accent6">
              <a:lumMod val="40000"/>
              <a:lumOff val="60000"/>
              <a:alpha val="97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ja-JP" altLang="en-US" dirty="0" smtClean="0">
                <a:latin typeface="+mj-ea"/>
                <a:ea typeface="+mj-ea"/>
              </a:rPr>
              <a:t>・次</a:t>
            </a:r>
            <a:r>
              <a:rPr lang="ja-JP" altLang="en-US" dirty="0">
                <a:latin typeface="+mj-ea"/>
                <a:ea typeface="+mj-ea"/>
              </a:rPr>
              <a:t>の人は服用前に医師，歯科医師</a:t>
            </a:r>
            <a:r>
              <a:rPr lang="en-US" altLang="ja-JP" dirty="0">
                <a:latin typeface="+mj-ea"/>
                <a:ea typeface="+mj-ea"/>
              </a:rPr>
              <a:t>,</a:t>
            </a:r>
            <a:r>
              <a:rPr lang="ja-JP" altLang="en-US" dirty="0">
                <a:latin typeface="+mj-ea"/>
                <a:ea typeface="+mj-ea"/>
              </a:rPr>
              <a:t>薬剤師又は登録販売者に相談してください</a:t>
            </a:r>
          </a:p>
          <a:p>
            <a:r>
              <a:rPr lang="ja-JP" altLang="en-US" dirty="0">
                <a:latin typeface="+mj-ea"/>
                <a:ea typeface="+mj-ea"/>
              </a:rPr>
              <a:t>　</a:t>
            </a:r>
            <a:r>
              <a:rPr lang="ja-JP" altLang="en-US" sz="3200" dirty="0">
                <a:latin typeface="+mj-ea"/>
                <a:ea typeface="+mj-ea"/>
              </a:rPr>
              <a:t>　</a:t>
            </a:r>
            <a:r>
              <a:rPr lang="ja-JP" altLang="en-US" sz="2800" dirty="0" smtClean="0">
                <a:latin typeface="+mj-ea"/>
                <a:ea typeface="+mj-ea"/>
              </a:rPr>
              <a:t>次</a:t>
            </a:r>
            <a:r>
              <a:rPr lang="ja-JP" altLang="en-US" sz="2800" dirty="0">
                <a:latin typeface="+mj-ea"/>
                <a:ea typeface="+mj-ea"/>
              </a:rPr>
              <a:t>の診断を受けた人</a:t>
            </a:r>
            <a:r>
              <a:rPr lang="ja-JP" altLang="en-US" sz="3200" dirty="0">
                <a:latin typeface="+mj-ea"/>
                <a:ea typeface="+mj-ea"/>
              </a:rPr>
              <a:t>。</a:t>
            </a:r>
          </a:p>
          <a:p>
            <a:r>
              <a:rPr lang="ja-JP" altLang="en-US" sz="3200" dirty="0">
                <a:latin typeface="+mj-ea"/>
                <a:ea typeface="+mj-ea"/>
              </a:rPr>
              <a:t>　</a:t>
            </a:r>
            <a:r>
              <a:rPr lang="ja-JP" altLang="en-US" sz="2800" dirty="0">
                <a:latin typeface="+mj-ea"/>
                <a:ea typeface="+mj-ea"/>
              </a:rPr>
              <a:t>　心臓病，腎臓病，肝臓病</a:t>
            </a:r>
            <a:r>
              <a:rPr lang="ja-JP" altLang="en-US" dirty="0">
                <a:latin typeface="+mj-ea"/>
                <a:ea typeface="+mj-ea"/>
              </a:rPr>
              <a:t>，</a:t>
            </a:r>
            <a:r>
              <a:rPr lang="ja-JP" altLang="en-US" sz="2800" b="1" u="sng" dirty="0">
                <a:latin typeface="+mj-ea"/>
                <a:ea typeface="+mj-ea"/>
              </a:rPr>
              <a:t>胃・十二指腸潰瘍 </a:t>
            </a:r>
            <a:endParaRPr kumimoji="1" lang="ja-JP" altLang="en-US" b="1" u="sng" dirty="0">
              <a:latin typeface="+mj-ea"/>
              <a:ea typeface="+mj-ea"/>
            </a:endParaRPr>
          </a:p>
        </p:txBody>
      </p:sp>
    </p:spTree>
    <p:extLst>
      <p:ext uri="{BB962C8B-B14F-4D97-AF65-F5344CB8AC3E}">
        <p14:creationId xmlns:p14="http://schemas.microsoft.com/office/powerpoint/2010/main" val="327855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lstStyle/>
          <a:p>
            <a:r>
              <a:rPr kumimoji="1" lang="ja-JP" altLang="en-US" dirty="0" smtClean="0"/>
              <a:t>ここをチェック！</a:t>
            </a:r>
            <a:endParaRPr kumimoji="1" lang="ja-JP" altLang="en-US" dirty="0"/>
          </a:p>
        </p:txBody>
      </p:sp>
      <p:pic>
        <p:nvPicPr>
          <p:cNvPr id="3" name="図 2"/>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51520" y="3573015"/>
            <a:ext cx="8280920" cy="3295249"/>
          </a:xfrm>
          <a:prstGeom prst="rect">
            <a:avLst/>
          </a:prstGeom>
          <a:ln>
            <a:solidFill>
              <a:schemeClr val="tx1"/>
            </a:solidFill>
          </a:ln>
          <a:effectLst>
            <a:outerShdw blurRad="50800" dist="38100" dir="2700000" algn="tl" rotWithShape="0">
              <a:prstClr val="black">
                <a:alpha val="40000"/>
              </a:prstClr>
            </a:outerShdw>
          </a:effectLst>
        </p:spPr>
      </p:pic>
      <p:pic>
        <p:nvPicPr>
          <p:cNvPr id="4" name="図 3"/>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17768" y="1052736"/>
            <a:ext cx="5879638" cy="2340096"/>
          </a:xfrm>
          <a:prstGeom prst="rect">
            <a:avLst/>
          </a:prstGeom>
          <a:ln>
            <a:solidFill>
              <a:schemeClr val="tx1"/>
            </a:solidFill>
          </a:ln>
          <a:effectLst>
            <a:outerShdw blurRad="50800" dist="38100" dir="2700000" algn="tl" rotWithShape="0">
              <a:prstClr val="black">
                <a:alpha val="40000"/>
              </a:prstClr>
            </a:outerShdw>
          </a:effectLst>
        </p:spPr>
      </p:pic>
      <p:sp>
        <p:nvSpPr>
          <p:cNvPr id="10" name="円/楕円 9"/>
          <p:cNvSpPr/>
          <p:nvPr/>
        </p:nvSpPr>
        <p:spPr>
          <a:xfrm>
            <a:off x="-36512" y="5426158"/>
            <a:ext cx="3888432" cy="629006"/>
          </a:xfrm>
          <a:prstGeom prst="ellipse">
            <a:avLst/>
          </a:prstGeom>
          <a:noFill/>
          <a:ln w="50800">
            <a:solidFill>
              <a:srgbClr val="FFFF00"/>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a:stCxn id="10" idx="7"/>
          </p:cNvCxnSpPr>
          <p:nvPr/>
        </p:nvCxnSpPr>
        <p:spPr>
          <a:xfrm flipV="1">
            <a:off x="3282472" y="3875570"/>
            <a:ext cx="929488" cy="1642704"/>
          </a:xfrm>
          <a:prstGeom prst="line">
            <a:avLst/>
          </a:prstGeom>
          <a:ln w="53975">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122917" y="1567246"/>
            <a:ext cx="6264696" cy="2308324"/>
          </a:xfrm>
          <a:prstGeom prst="rect">
            <a:avLst/>
          </a:prstGeom>
          <a:solidFill>
            <a:schemeClr val="accent6">
              <a:lumMod val="40000"/>
              <a:lumOff val="60000"/>
              <a:alpha val="97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ja-JP" altLang="en-US" sz="2800" dirty="0" smtClean="0">
                <a:latin typeface="+mj-ea"/>
                <a:ea typeface="+mj-ea"/>
              </a:rPr>
              <a:t>・</a:t>
            </a:r>
            <a:r>
              <a:rPr lang="ja-JP" altLang="en-US" sz="2800" b="1" dirty="0"/>
              <a:t>成分分量 </a:t>
            </a:r>
            <a:r>
              <a:rPr lang="ja-JP" altLang="en-US" sz="2800" b="1" dirty="0" smtClean="0"/>
              <a:t>（ </a:t>
            </a:r>
            <a:r>
              <a:rPr lang="en-US" altLang="ja-JP" sz="2800" b="1" dirty="0"/>
              <a:t>1</a:t>
            </a:r>
            <a:r>
              <a:rPr lang="ja-JP" altLang="en-US" sz="2800" b="1" dirty="0"/>
              <a:t>錠中 ）　　</a:t>
            </a:r>
          </a:p>
          <a:p>
            <a:endParaRPr lang="ja-JP" altLang="en-US" sz="2800" b="1" dirty="0"/>
          </a:p>
          <a:p>
            <a:r>
              <a:rPr lang="ja-JP" altLang="en-US" sz="3200" b="1" dirty="0" smtClean="0"/>
              <a:t>アセチルサリチル酸・・・</a:t>
            </a:r>
            <a:r>
              <a:rPr lang="en-US" altLang="ja-JP" sz="3200" b="1" dirty="0" smtClean="0"/>
              <a:t>330mg </a:t>
            </a:r>
            <a:endParaRPr lang="en-US" altLang="ja-JP" sz="3200" b="1" dirty="0"/>
          </a:p>
          <a:p>
            <a:r>
              <a:rPr lang="ja-JP" altLang="en-US" sz="2800" b="1" dirty="0"/>
              <a:t>合成ヒドロタルサイト（ダイバッファー</a:t>
            </a:r>
            <a:r>
              <a:rPr lang="en-US" altLang="ja-JP" sz="2800" b="1" dirty="0"/>
              <a:t>HT</a:t>
            </a:r>
            <a:r>
              <a:rPr lang="ja-JP" altLang="en-US" sz="2800" b="1" dirty="0"/>
              <a:t>） </a:t>
            </a:r>
            <a:r>
              <a:rPr lang="ja-JP" altLang="en-US" sz="2800" b="1" dirty="0" smtClean="0"/>
              <a:t>・・・</a:t>
            </a:r>
            <a:r>
              <a:rPr lang="en-US" altLang="ja-JP" sz="2800" b="1" dirty="0" smtClean="0"/>
              <a:t>100mg </a:t>
            </a:r>
            <a:endParaRPr lang="en-US" altLang="ja-JP" sz="2800" dirty="0" smtClean="0"/>
          </a:p>
        </p:txBody>
      </p:sp>
    </p:spTree>
    <p:extLst>
      <p:ext uri="{BB962C8B-B14F-4D97-AF65-F5344CB8AC3E}">
        <p14:creationId xmlns:p14="http://schemas.microsoft.com/office/powerpoint/2010/main" val="205233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lstStyle/>
          <a:p>
            <a:r>
              <a:rPr kumimoji="1" lang="ja-JP" altLang="en-US" dirty="0" smtClean="0"/>
              <a:t>ここをチェック！</a:t>
            </a:r>
            <a:endParaRPr kumimoji="1" lang="ja-JP" altLang="en-US" dirty="0"/>
          </a:p>
        </p:txBody>
      </p:sp>
      <p:pic>
        <p:nvPicPr>
          <p:cNvPr id="3" name="図 2"/>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51520" y="3573015"/>
            <a:ext cx="8280920" cy="3295249"/>
          </a:xfrm>
          <a:prstGeom prst="rect">
            <a:avLst/>
          </a:prstGeom>
          <a:ln>
            <a:solidFill>
              <a:schemeClr val="tx1"/>
            </a:solidFill>
          </a:ln>
          <a:effectLst>
            <a:outerShdw blurRad="50800" dist="38100" dir="2700000" algn="tl" rotWithShape="0">
              <a:prstClr val="black">
                <a:alpha val="40000"/>
              </a:prstClr>
            </a:outerShdw>
          </a:effectLst>
        </p:spPr>
      </p:pic>
      <p:pic>
        <p:nvPicPr>
          <p:cNvPr id="4" name="図 3"/>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17768" y="1052736"/>
            <a:ext cx="5879638" cy="2340096"/>
          </a:xfrm>
          <a:prstGeom prst="rect">
            <a:avLst/>
          </a:prstGeom>
          <a:ln>
            <a:solidFill>
              <a:schemeClr val="tx1"/>
            </a:solidFill>
          </a:ln>
          <a:effectLst>
            <a:outerShdw blurRad="50800" dist="38100" dir="2700000" algn="tl" rotWithShape="0">
              <a:prstClr val="black">
                <a:alpha val="40000"/>
              </a:prstClr>
            </a:outerShdw>
          </a:effectLst>
        </p:spPr>
      </p:pic>
      <p:sp>
        <p:nvSpPr>
          <p:cNvPr id="10" name="円/楕円 9"/>
          <p:cNvSpPr/>
          <p:nvPr/>
        </p:nvSpPr>
        <p:spPr>
          <a:xfrm>
            <a:off x="-36512" y="4797152"/>
            <a:ext cx="3888432" cy="1258012"/>
          </a:xfrm>
          <a:prstGeom prst="ellipse">
            <a:avLst/>
          </a:prstGeom>
          <a:noFill/>
          <a:ln w="50800">
            <a:solidFill>
              <a:srgbClr val="FFFF00"/>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flipV="1">
            <a:off x="3491880" y="3875570"/>
            <a:ext cx="720080" cy="1137606"/>
          </a:xfrm>
          <a:prstGeom prst="line">
            <a:avLst/>
          </a:prstGeom>
          <a:ln w="53975">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123728" y="1197914"/>
            <a:ext cx="6408712" cy="2677656"/>
          </a:xfrm>
          <a:prstGeom prst="rect">
            <a:avLst/>
          </a:prstGeom>
          <a:solidFill>
            <a:schemeClr val="accent6">
              <a:lumMod val="40000"/>
              <a:lumOff val="60000"/>
              <a:alpha val="97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ja-JP" altLang="en-US" sz="2800" dirty="0" smtClean="0">
                <a:latin typeface="+mj-ea"/>
                <a:ea typeface="+mj-ea"/>
              </a:rPr>
              <a:t>・</a:t>
            </a:r>
            <a:r>
              <a:rPr lang="ja-JP" altLang="en-US" sz="2800" b="1" dirty="0"/>
              <a:t>用法・用量 </a:t>
            </a:r>
            <a:endParaRPr lang="en-US" altLang="ja-JP" sz="2800" b="1" dirty="0" smtClean="0"/>
          </a:p>
          <a:p>
            <a:r>
              <a:rPr lang="ja-JP" altLang="en-US" sz="2800" dirty="0" smtClean="0"/>
              <a:t>なるべく</a:t>
            </a:r>
            <a:r>
              <a:rPr lang="ja-JP" altLang="en-US" sz="2800" dirty="0"/>
              <a:t>空腹時をさけて服用してください。服用間隔は</a:t>
            </a:r>
            <a:r>
              <a:rPr lang="en-US" altLang="ja-JP" sz="2800" dirty="0"/>
              <a:t>6</a:t>
            </a:r>
            <a:r>
              <a:rPr lang="ja-JP" altLang="en-US" sz="2800" dirty="0"/>
              <a:t>時間以上おいてください。</a:t>
            </a:r>
            <a:br>
              <a:rPr lang="ja-JP" altLang="en-US" sz="2800" dirty="0"/>
            </a:br>
            <a:r>
              <a:rPr lang="ja-JP" altLang="en-US" sz="2800" dirty="0" smtClean="0"/>
              <a:t>［</a:t>
            </a:r>
            <a:r>
              <a:rPr lang="ja-JP" altLang="en-US" sz="2800" dirty="0"/>
              <a:t>年齢：</a:t>
            </a:r>
            <a:r>
              <a:rPr lang="en-US" altLang="ja-JP" sz="2800" dirty="0"/>
              <a:t>1</a:t>
            </a:r>
            <a:r>
              <a:rPr lang="ja-JP" altLang="en-US" sz="2800" dirty="0"/>
              <a:t>回量：</a:t>
            </a:r>
            <a:r>
              <a:rPr lang="en-US" altLang="ja-JP" sz="2800" dirty="0"/>
              <a:t>1</a:t>
            </a:r>
            <a:r>
              <a:rPr lang="ja-JP" altLang="en-US" sz="2800" dirty="0"/>
              <a:t>日服用回数］</a:t>
            </a:r>
            <a:br>
              <a:rPr lang="ja-JP" altLang="en-US" sz="2800" dirty="0"/>
            </a:br>
            <a:r>
              <a:rPr lang="ja-JP" altLang="en-US" sz="2800" dirty="0"/>
              <a:t>成人（</a:t>
            </a:r>
            <a:r>
              <a:rPr lang="en-US" altLang="ja-JP" sz="2800" dirty="0"/>
              <a:t>15</a:t>
            </a:r>
            <a:r>
              <a:rPr lang="ja-JP" altLang="en-US" sz="2800" dirty="0"/>
              <a:t>歳以上）：</a:t>
            </a:r>
            <a:r>
              <a:rPr lang="en-US" altLang="ja-JP" sz="2800" dirty="0"/>
              <a:t>2</a:t>
            </a:r>
            <a:r>
              <a:rPr lang="ja-JP" altLang="en-US" sz="2800" dirty="0"/>
              <a:t>錠：</a:t>
            </a:r>
            <a:r>
              <a:rPr lang="en-US" altLang="ja-JP" sz="2800" dirty="0"/>
              <a:t>2</a:t>
            </a:r>
            <a:r>
              <a:rPr lang="ja-JP" altLang="en-US" sz="2800" dirty="0"/>
              <a:t>回を限度とする</a:t>
            </a:r>
            <a:br>
              <a:rPr lang="ja-JP" altLang="en-US" sz="2800" dirty="0"/>
            </a:br>
            <a:r>
              <a:rPr lang="en-US" altLang="ja-JP" sz="2800" dirty="0"/>
              <a:t>15</a:t>
            </a:r>
            <a:r>
              <a:rPr lang="ja-JP" altLang="en-US" sz="2800" dirty="0"/>
              <a:t>歳未満：服用しない</a:t>
            </a:r>
            <a:r>
              <a:rPr lang="ja-JP" altLang="en-US" sz="2800" dirty="0" smtClean="0"/>
              <a:t>こと</a:t>
            </a:r>
            <a:endParaRPr lang="en-US" altLang="ja-JP" sz="2800" dirty="0" smtClean="0"/>
          </a:p>
        </p:txBody>
      </p:sp>
    </p:spTree>
    <p:extLst>
      <p:ext uri="{BB962C8B-B14F-4D97-AF65-F5344CB8AC3E}">
        <p14:creationId xmlns:p14="http://schemas.microsoft.com/office/powerpoint/2010/main" val="175729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a:xfrm>
            <a:off x="714375" y="500063"/>
            <a:ext cx="7772400" cy="1143000"/>
          </a:xfrm>
        </p:spPr>
        <p:txBody>
          <a:bodyPr/>
          <a:lstStyle/>
          <a:p>
            <a:pPr eaLnBrk="1" hangingPunct="1"/>
            <a:r>
              <a:rPr lang="ja-JP" altLang="en-US" smtClean="0"/>
              <a:t>薬とは・・・？</a:t>
            </a:r>
          </a:p>
        </p:txBody>
      </p:sp>
      <p:sp>
        <p:nvSpPr>
          <p:cNvPr id="20483" name="コンテンツ プレースホルダ 2"/>
          <p:cNvSpPr>
            <a:spLocks noGrp="1"/>
          </p:cNvSpPr>
          <p:nvPr>
            <p:ph idx="1"/>
          </p:nvPr>
        </p:nvSpPr>
        <p:spPr>
          <a:xfrm>
            <a:off x="685800" y="1785938"/>
            <a:ext cx="7772400" cy="4714875"/>
          </a:xfrm>
        </p:spPr>
        <p:txBody>
          <a:bodyPr/>
          <a:lstStyle/>
          <a:p>
            <a:pPr eaLnBrk="1" hangingPunct="1"/>
            <a:r>
              <a:rPr lang="ja-JP" altLang="en-US" smtClean="0"/>
              <a:t>錠剤やカプセルのかたちをしたもの？</a:t>
            </a:r>
            <a:endParaRPr lang="en-US" altLang="ja-JP" smtClean="0"/>
          </a:p>
          <a:p>
            <a:pPr lvl="1" eaLnBrk="1" hangingPunct="1"/>
            <a:r>
              <a:rPr lang="ja-JP" altLang="en-US" smtClean="0"/>
              <a:t>錠剤やカプセルの形でも薬ではないものがあります</a:t>
            </a:r>
            <a:endParaRPr lang="en-US" altLang="ja-JP" smtClean="0"/>
          </a:p>
          <a:p>
            <a:pPr eaLnBrk="1" hangingPunct="1"/>
            <a:r>
              <a:rPr lang="ja-JP" altLang="en-US" smtClean="0"/>
              <a:t>体に作用するもの？</a:t>
            </a:r>
            <a:endParaRPr lang="en-US" altLang="ja-JP" smtClean="0"/>
          </a:p>
          <a:p>
            <a:pPr lvl="1" eaLnBrk="1" hangingPunct="1"/>
            <a:r>
              <a:rPr lang="ja-JP" altLang="en-US" smtClean="0"/>
              <a:t>お酒やタバコは違いますよね</a:t>
            </a:r>
            <a:endParaRPr lang="en-US" altLang="ja-JP" smtClean="0"/>
          </a:p>
          <a:p>
            <a:pPr eaLnBrk="1" hangingPunct="1"/>
            <a:r>
              <a:rPr lang="ja-JP" altLang="en-US" smtClean="0"/>
              <a:t>病気を治すもの？</a:t>
            </a:r>
            <a:endParaRPr lang="en-US" altLang="ja-JP" smtClean="0"/>
          </a:p>
          <a:p>
            <a:pPr lvl="1" eaLnBrk="1" hangingPunct="1"/>
            <a:r>
              <a:rPr lang="ja-JP" altLang="en-US" smtClean="0"/>
              <a:t>病気を治すのは皆さんの自然治癒力であったり、家族の作ってくれたお粥だったりする場合もあります</a:t>
            </a:r>
          </a:p>
        </p:txBody>
      </p:sp>
      <p:pic>
        <p:nvPicPr>
          <p:cNvPr id="20484" name="図 9" descr="fpa_log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412776"/>
            <a:ext cx="4536504" cy="2301446"/>
          </a:xfrm>
          <a:prstGeom prst="rect">
            <a:avLst/>
          </a:prstGeom>
        </p:spPr>
      </p:pic>
      <p:sp>
        <p:nvSpPr>
          <p:cNvPr id="2" name="タイトル 1"/>
          <p:cNvSpPr>
            <a:spLocks noGrp="1"/>
          </p:cNvSpPr>
          <p:nvPr>
            <p:ph type="title"/>
          </p:nvPr>
        </p:nvSpPr>
        <p:spPr>
          <a:xfrm>
            <a:off x="457200" y="274638"/>
            <a:ext cx="8229600" cy="634082"/>
          </a:xfrm>
        </p:spPr>
        <p:txBody>
          <a:bodyPr/>
          <a:lstStyle/>
          <a:p>
            <a:r>
              <a:rPr kumimoji="1" lang="ja-JP" altLang="en-US" dirty="0" smtClean="0"/>
              <a:t>ここをチェック！</a:t>
            </a:r>
            <a:endParaRPr kumimoji="1" lang="ja-JP" altLang="en-US" dirty="0"/>
          </a:p>
        </p:txBody>
      </p:sp>
      <p:sp>
        <p:nvSpPr>
          <p:cNvPr id="10" name="円/楕円 9"/>
          <p:cNvSpPr/>
          <p:nvPr/>
        </p:nvSpPr>
        <p:spPr>
          <a:xfrm>
            <a:off x="539552" y="3273321"/>
            <a:ext cx="3888432" cy="629006"/>
          </a:xfrm>
          <a:prstGeom prst="ellipse">
            <a:avLst/>
          </a:prstGeom>
          <a:noFill/>
          <a:ln w="50800">
            <a:solidFill>
              <a:srgbClr val="FFFF00"/>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a:endCxn id="10" idx="4"/>
          </p:cNvCxnSpPr>
          <p:nvPr/>
        </p:nvCxnSpPr>
        <p:spPr>
          <a:xfrm flipH="1" flipV="1">
            <a:off x="2483768" y="3902327"/>
            <a:ext cx="1008112" cy="1110849"/>
          </a:xfrm>
          <a:prstGeom prst="line">
            <a:avLst/>
          </a:prstGeom>
          <a:ln w="53975">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443028" y="4221088"/>
            <a:ext cx="4896544" cy="1815882"/>
          </a:xfrm>
          <a:prstGeom prst="rect">
            <a:avLst/>
          </a:prstGeom>
          <a:solidFill>
            <a:schemeClr val="accent6">
              <a:lumMod val="40000"/>
              <a:lumOff val="60000"/>
              <a:alpha val="97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ja-JP" altLang="en-US" sz="2800" dirty="0" smtClean="0">
                <a:latin typeface="+mj-ea"/>
                <a:ea typeface="+mj-ea"/>
              </a:rPr>
              <a:t>・有効成分が違います！</a:t>
            </a:r>
            <a:endParaRPr lang="en-US" altLang="ja-JP" sz="2800" dirty="0" smtClean="0">
              <a:latin typeface="+mj-ea"/>
              <a:ea typeface="+mj-ea"/>
            </a:endParaRPr>
          </a:p>
          <a:p>
            <a:endParaRPr lang="en-US" altLang="ja-JP" sz="2800" dirty="0" smtClean="0">
              <a:latin typeface="+mj-ea"/>
              <a:ea typeface="+mj-ea"/>
            </a:endParaRPr>
          </a:p>
          <a:p>
            <a:r>
              <a:rPr lang="ja-JP" altLang="en-US" sz="2800" dirty="0" smtClean="0"/>
              <a:t>大人用：アスピリン</a:t>
            </a:r>
            <a:endParaRPr lang="en-US" altLang="ja-JP" sz="2800" dirty="0" smtClean="0"/>
          </a:p>
          <a:p>
            <a:r>
              <a:rPr lang="ja-JP" altLang="en-US" sz="2800" dirty="0" smtClean="0"/>
              <a:t>小児用：アセトアミノフェン</a:t>
            </a:r>
            <a:endParaRPr lang="en-US" altLang="ja-JP" sz="2800" dirty="0" smtClean="0"/>
          </a:p>
        </p:txBody>
      </p:sp>
      <p:pic>
        <p:nvPicPr>
          <p:cNvPr id="7" name="図 9" descr="fpa_logo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940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457200"/>
            <a:ext cx="7772400" cy="990600"/>
          </a:xfrm>
        </p:spPr>
        <p:txBody>
          <a:bodyPr/>
          <a:lstStyle/>
          <a:p>
            <a:pPr eaLnBrk="1" hangingPunct="1"/>
            <a:r>
              <a:rPr lang="ja-JP" altLang="en-US" smtClean="0"/>
              <a:t>ケイコさんの場合</a:t>
            </a:r>
          </a:p>
        </p:txBody>
      </p:sp>
      <p:sp>
        <p:nvSpPr>
          <p:cNvPr id="43011" name="Rectangle 3"/>
          <p:cNvSpPr>
            <a:spLocks noGrp="1" noChangeArrowheads="1"/>
          </p:cNvSpPr>
          <p:nvPr>
            <p:ph idx="1"/>
          </p:nvPr>
        </p:nvSpPr>
        <p:spPr>
          <a:xfrm>
            <a:off x="3500438" y="2000250"/>
            <a:ext cx="4957762" cy="4095750"/>
          </a:xfrm>
        </p:spPr>
        <p:txBody>
          <a:bodyPr/>
          <a:lstStyle/>
          <a:p>
            <a:pPr marL="0" indent="0" eaLnBrk="1" hangingPunct="1">
              <a:buFontTx/>
              <a:buNone/>
            </a:pPr>
            <a:r>
              <a:rPr lang="ja-JP" altLang="en-US" smtClean="0"/>
              <a:t>ケイコさんは今日かぜで学校を休みました。</a:t>
            </a:r>
          </a:p>
          <a:p>
            <a:pPr marL="0" indent="0" eaLnBrk="1" hangingPunct="1">
              <a:buFontTx/>
              <a:buNone/>
            </a:pPr>
            <a:r>
              <a:rPr lang="ja-JP" altLang="en-US" smtClean="0"/>
              <a:t>熱と鼻水、それに喉も痛くなり、お母さんが買ってきてくれたかぜ薬を飲みました。</a:t>
            </a:r>
          </a:p>
        </p:txBody>
      </p:sp>
      <p:pic>
        <p:nvPicPr>
          <p:cNvPr id="43012" name="Picture 5" descr="中学生女子"/>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2143125"/>
            <a:ext cx="2251075"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図 9" descr="fpa_logo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85800" y="1571625"/>
            <a:ext cx="7772400" cy="4524375"/>
          </a:xfrm>
        </p:spPr>
        <p:txBody>
          <a:bodyPr rtlCol="0">
            <a:normAutofit/>
          </a:bodyPr>
          <a:lstStyle/>
          <a:p>
            <a:pPr marL="0" indent="0" eaLnBrk="1" fontAlgn="auto" hangingPunct="1">
              <a:spcAft>
                <a:spcPts val="0"/>
              </a:spcAft>
              <a:buFontTx/>
              <a:buNone/>
              <a:defRPr/>
            </a:pPr>
            <a:r>
              <a:rPr lang="ja-JP" altLang="en-US" dirty="0" smtClean="0"/>
              <a:t>２時間くらいすると今度はひどい頭痛がしてきました。</a:t>
            </a:r>
          </a:p>
          <a:p>
            <a:pPr marL="0" indent="0" eaLnBrk="1" fontAlgn="auto" hangingPunct="1">
              <a:spcAft>
                <a:spcPts val="0"/>
              </a:spcAft>
              <a:buFontTx/>
              <a:buNone/>
              <a:defRPr/>
            </a:pPr>
            <a:r>
              <a:rPr lang="ja-JP" altLang="en-US" dirty="0" smtClean="0"/>
              <a:t>がまんができないのでいつも飲んでいる頭痛薬を飲もうと思います。</a:t>
            </a:r>
            <a:endParaRPr lang="en-US" altLang="ja-JP" dirty="0" smtClean="0"/>
          </a:p>
          <a:p>
            <a:pPr marL="0" indent="0" eaLnBrk="1" fontAlgn="auto" hangingPunct="1">
              <a:spcAft>
                <a:spcPts val="0"/>
              </a:spcAft>
              <a:buFontTx/>
              <a:buNone/>
              <a:defRPr/>
            </a:pPr>
            <a:endParaRPr lang="en-US" altLang="ja-JP" dirty="0" smtClean="0"/>
          </a:p>
          <a:p>
            <a:pPr marL="0" indent="0" eaLnBrk="1" fontAlgn="auto" hangingPunct="1">
              <a:spcAft>
                <a:spcPts val="0"/>
              </a:spcAft>
              <a:buFontTx/>
              <a:buNone/>
              <a:defRPr/>
            </a:pPr>
            <a:r>
              <a:rPr lang="ja-JP" altLang="en-US" sz="3600" dirty="0" smtClean="0"/>
              <a:t>みなさんならどうしますか？</a:t>
            </a:r>
          </a:p>
          <a:p>
            <a:pPr eaLnBrk="1" fontAlgn="auto" hangingPunct="1">
              <a:spcAft>
                <a:spcPts val="0"/>
              </a:spcAft>
              <a:defRPr/>
            </a:pPr>
            <a:endParaRPr lang="ja-JP" altLang="en-US" dirty="0"/>
          </a:p>
        </p:txBody>
      </p:sp>
      <p:pic>
        <p:nvPicPr>
          <p:cNvPr id="44035" name="Picture 4" descr="MCj038417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0813" y="3786188"/>
            <a:ext cx="1858962"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図 9" descr="fpa_logo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idx="1"/>
          </p:nvPr>
        </p:nvSpPr>
        <p:spPr>
          <a:xfrm>
            <a:off x="685800" y="685800"/>
            <a:ext cx="8077200" cy="5410200"/>
          </a:xfrm>
        </p:spPr>
        <p:txBody>
          <a:bodyPr/>
          <a:lstStyle/>
          <a:p>
            <a:pPr eaLnBrk="1" hangingPunct="1">
              <a:buFontTx/>
              <a:buNone/>
            </a:pPr>
            <a:r>
              <a:rPr lang="en-US" altLang="ja-JP" sz="2400" b="1" dirty="0" smtClean="0">
                <a:solidFill>
                  <a:srgbClr val="216307"/>
                </a:solidFill>
              </a:rPr>
              <a:t>【</a:t>
            </a:r>
            <a:r>
              <a:rPr lang="ja-JP" altLang="en-US" sz="2400" b="1" dirty="0" smtClean="0">
                <a:solidFill>
                  <a:srgbClr val="216307"/>
                </a:solidFill>
              </a:rPr>
              <a:t>ヨクキクかぜ薬</a:t>
            </a:r>
            <a:r>
              <a:rPr lang="en-US" altLang="ja-JP" sz="2400" b="1" dirty="0" smtClean="0">
                <a:solidFill>
                  <a:srgbClr val="216307"/>
                </a:solidFill>
              </a:rPr>
              <a:t>】</a:t>
            </a:r>
          </a:p>
          <a:p>
            <a:pPr eaLnBrk="1" hangingPunct="1">
              <a:buFontTx/>
              <a:buNone/>
            </a:pPr>
            <a:r>
              <a:rPr lang="ja-JP" altLang="en-US" sz="2200" b="1" dirty="0" smtClean="0">
                <a:solidFill>
                  <a:srgbClr val="216307"/>
                </a:solidFill>
                <a:latin typeface="ＭＳ ゴシック" pitchFamily="49" charset="-128"/>
                <a:ea typeface="ＭＳ ゴシック" pitchFamily="49" charset="-128"/>
              </a:rPr>
              <a:t>成分・分量　</a:t>
            </a:r>
            <a:r>
              <a:rPr lang="ja-JP" altLang="en-US" sz="2200" dirty="0" smtClean="0">
                <a:latin typeface="ＭＳ ゴシック" pitchFamily="49" charset="-128"/>
                <a:ea typeface="ＭＳ ゴシック" pitchFamily="49" charset="-128"/>
              </a:rPr>
              <a:t>３錠（１日量）中</a:t>
            </a:r>
            <a:br>
              <a:rPr lang="ja-JP" altLang="en-US" sz="2200" dirty="0" smtClean="0">
                <a:latin typeface="ＭＳ ゴシック" pitchFamily="49" charset="-128"/>
                <a:ea typeface="ＭＳ ゴシック" pitchFamily="49" charset="-128"/>
              </a:rPr>
            </a:br>
            <a:r>
              <a:rPr lang="ja-JP" altLang="en-US" sz="2200" b="1" dirty="0" smtClean="0">
                <a:latin typeface="ＭＳ ゴシック" pitchFamily="49" charset="-128"/>
                <a:ea typeface="ＭＳ ゴシック" pitchFamily="49" charset="-128"/>
              </a:rPr>
              <a:t>アセトアミノフェン　　　　　　４５０ｍｇ</a:t>
            </a:r>
            <a:r>
              <a:rPr lang="ja-JP" altLang="en-US" sz="2200" dirty="0" smtClean="0">
                <a:latin typeface="ＭＳ ゴシック" pitchFamily="49" charset="-128"/>
                <a:ea typeface="ＭＳ ゴシック" pitchFamily="49" charset="-128"/>
              </a:rPr>
              <a:t/>
            </a:r>
            <a:br>
              <a:rPr lang="ja-JP" altLang="en-US" sz="2200" dirty="0" smtClean="0">
                <a:latin typeface="ＭＳ ゴシック" pitchFamily="49" charset="-128"/>
                <a:ea typeface="ＭＳ ゴシック" pitchFamily="49" charset="-128"/>
              </a:rPr>
            </a:br>
            <a:r>
              <a:rPr lang="ja-JP" altLang="en-US" sz="2200" dirty="0" smtClean="0">
                <a:latin typeface="ＭＳ ゴシック" pitchFamily="49" charset="-128"/>
                <a:ea typeface="ＭＳ ゴシック" pitchFamily="49" charset="-128"/>
              </a:rPr>
              <a:t>マレイン酸クロルフェニラミン　　　３．７５ｍｇ</a:t>
            </a:r>
            <a:br>
              <a:rPr lang="ja-JP" altLang="en-US" sz="2200" dirty="0" smtClean="0">
                <a:latin typeface="ＭＳ ゴシック" pitchFamily="49" charset="-128"/>
                <a:ea typeface="ＭＳ ゴシック" pitchFamily="49" charset="-128"/>
              </a:rPr>
            </a:br>
            <a:r>
              <a:rPr lang="ja-JP" altLang="en-US" sz="2200" dirty="0" smtClean="0">
                <a:latin typeface="ＭＳ ゴシック" pitchFamily="49" charset="-128"/>
                <a:ea typeface="ＭＳ ゴシック" pitchFamily="49" charset="-128"/>
              </a:rPr>
              <a:t>リン酸ジヒドロコデイン　　　　　１２ｍｇ</a:t>
            </a:r>
            <a:br>
              <a:rPr lang="ja-JP" altLang="en-US" sz="2200" dirty="0" smtClean="0">
                <a:latin typeface="ＭＳ ゴシック" pitchFamily="49" charset="-128"/>
                <a:ea typeface="ＭＳ ゴシック" pitchFamily="49" charset="-128"/>
              </a:rPr>
            </a:br>
            <a:r>
              <a:rPr lang="ja-JP" altLang="en-US" sz="2200" dirty="0" smtClean="0">
                <a:latin typeface="ＭＳ ゴシック" pitchFamily="49" charset="-128"/>
                <a:ea typeface="ＭＳ ゴシック" pitchFamily="49" charset="-128"/>
              </a:rPr>
              <a:t>ｄｌ－塩酸メチルエフェドリン　　３０ｍｇ</a:t>
            </a:r>
            <a:br>
              <a:rPr lang="ja-JP" altLang="en-US" sz="2200" dirty="0" smtClean="0">
                <a:latin typeface="ＭＳ ゴシック" pitchFamily="49" charset="-128"/>
                <a:ea typeface="ＭＳ ゴシック" pitchFamily="49" charset="-128"/>
              </a:rPr>
            </a:br>
            <a:r>
              <a:rPr lang="ja-JP" altLang="en-US" sz="2200" dirty="0" smtClean="0">
                <a:latin typeface="ＭＳ ゴシック" pitchFamily="49" charset="-128"/>
                <a:ea typeface="ＭＳ ゴシック" pitchFamily="49" charset="-128"/>
              </a:rPr>
              <a:t>無水カフェイン　　　　　　　　　３７．５ｍｇ</a:t>
            </a:r>
            <a:br>
              <a:rPr lang="ja-JP" altLang="en-US" sz="2200" dirty="0" smtClean="0">
                <a:latin typeface="ＭＳ ゴシック" pitchFamily="49" charset="-128"/>
                <a:ea typeface="ＭＳ ゴシック" pitchFamily="49" charset="-128"/>
              </a:rPr>
            </a:br>
            <a:r>
              <a:rPr lang="ja-JP" altLang="en-US" sz="2200" dirty="0" smtClean="0">
                <a:latin typeface="ＭＳ ゴシック" pitchFamily="49" charset="-128"/>
                <a:ea typeface="ＭＳ ゴシック" pitchFamily="49" charset="-128"/>
              </a:rPr>
              <a:t>アスコルビン酸（ビタミンＣ）　２５０ｍｇ</a:t>
            </a:r>
            <a:br>
              <a:rPr lang="ja-JP" altLang="en-US" sz="2200" dirty="0" smtClean="0">
                <a:latin typeface="ＭＳ ゴシック" pitchFamily="49" charset="-128"/>
                <a:ea typeface="ＭＳ ゴシック" pitchFamily="49" charset="-128"/>
              </a:rPr>
            </a:br>
            <a:r>
              <a:rPr lang="ja-JP" altLang="en-US" sz="2200" dirty="0" smtClean="0">
                <a:latin typeface="ＭＳ ゴシック" pitchFamily="49" charset="-128"/>
                <a:ea typeface="ＭＳ ゴシック" pitchFamily="49" charset="-128"/>
              </a:rPr>
              <a:t>アミノ酢酸　　　　　　　　　　４５０ｍｇ</a:t>
            </a:r>
            <a:br>
              <a:rPr lang="ja-JP" altLang="en-US" sz="2200" dirty="0" smtClean="0">
                <a:latin typeface="ＭＳ ゴシック" pitchFamily="49" charset="-128"/>
                <a:ea typeface="ＭＳ ゴシック" pitchFamily="49" charset="-128"/>
              </a:rPr>
            </a:br>
            <a:endParaRPr lang="ja-JP" altLang="en-US" sz="2200" dirty="0" smtClean="0">
              <a:latin typeface="ＭＳ ゴシック" pitchFamily="49" charset="-128"/>
              <a:ea typeface="ＭＳ ゴシック" pitchFamily="49" charset="-128"/>
            </a:endParaRPr>
          </a:p>
          <a:p>
            <a:pPr eaLnBrk="1" hangingPunct="1">
              <a:buFontTx/>
              <a:buNone/>
            </a:pPr>
            <a:r>
              <a:rPr lang="en-US" altLang="ja-JP" sz="2400" b="1" dirty="0" smtClean="0">
                <a:solidFill>
                  <a:srgbClr val="216307"/>
                </a:solidFill>
              </a:rPr>
              <a:t>【</a:t>
            </a:r>
            <a:r>
              <a:rPr lang="ja-JP" altLang="en-US" sz="2400" b="1" dirty="0" smtClean="0">
                <a:solidFill>
                  <a:srgbClr val="216307"/>
                </a:solidFill>
              </a:rPr>
              <a:t>ヨクナル頭痛薬</a:t>
            </a:r>
            <a:r>
              <a:rPr lang="en-US" altLang="ja-JP" sz="2400" b="1" dirty="0" smtClean="0">
                <a:solidFill>
                  <a:srgbClr val="216307"/>
                </a:solidFill>
              </a:rPr>
              <a:t>】</a:t>
            </a:r>
          </a:p>
          <a:p>
            <a:pPr eaLnBrk="1" hangingPunct="1">
              <a:buFontTx/>
              <a:buNone/>
            </a:pPr>
            <a:r>
              <a:rPr lang="ja-JP" altLang="en-US" sz="2200" b="1" dirty="0" smtClean="0">
                <a:solidFill>
                  <a:srgbClr val="216307"/>
                </a:solidFill>
                <a:latin typeface="ＭＳ ゴシック" pitchFamily="49" charset="-128"/>
                <a:ea typeface="ＭＳ ゴシック" pitchFamily="49" charset="-128"/>
              </a:rPr>
              <a:t>成分・分量　１錠中</a:t>
            </a:r>
            <a:br>
              <a:rPr lang="ja-JP" altLang="en-US" sz="2200" b="1" dirty="0" smtClean="0">
                <a:solidFill>
                  <a:srgbClr val="216307"/>
                </a:solidFill>
                <a:latin typeface="ＭＳ ゴシック" pitchFamily="49" charset="-128"/>
                <a:ea typeface="ＭＳ ゴシック" pitchFamily="49" charset="-128"/>
              </a:rPr>
            </a:br>
            <a:r>
              <a:rPr lang="ja-JP" altLang="en-US" sz="2200" b="1" dirty="0" smtClean="0">
                <a:latin typeface="ＭＳ ゴシック" pitchFamily="49" charset="-128"/>
                <a:ea typeface="ＭＳ ゴシック" pitchFamily="49" charset="-128"/>
              </a:rPr>
              <a:t>アセトアミノフェン　　　　５０ｍｇ</a:t>
            </a:r>
            <a:r>
              <a:rPr lang="ja-JP" altLang="en-US" sz="2200" b="1" dirty="0" smtClean="0">
                <a:solidFill>
                  <a:srgbClr val="216307"/>
                </a:solidFill>
                <a:latin typeface="ＭＳ ゴシック" pitchFamily="49" charset="-128"/>
                <a:ea typeface="ＭＳ ゴシック" pitchFamily="49" charset="-128"/>
              </a:rPr>
              <a:t>　　　　</a:t>
            </a:r>
            <a:endParaRPr lang="ja-JP" altLang="en-US" sz="2200" b="1" dirty="0" smtClean="0">
              <a:solidFill>
                <a:srgbClr val="216307"/>
              </a:solidFill>
            </a:endParaRPr>
          </a:p>
          <a:p>
            <a:pPr eaLnBrk="1" hangingPunct="1"/>
            <a:endParaRPr lang="en-US" altLang="ja-JP" sz="2000" dirty="0" smtClean="0"/>
          </a:p>
        </p:txBody>
      </p:sp>
      <p:sp>
        <p:nvSpPr>
          <p:cNvPr id="45059" name="Oval 3"/>
          <p:cNvSpPr>
            <a:spLocks noChangeArrowheads="1"/>
          </p:cNvSpPr>
          <p:nvPr/>
        </p:nvSpPr>
        <p:spPr bwMode="auto">
          <a:xfrm>
            <a:off x="762000" y="4941167"/>
            <a:ext cx="5238750" cy="446013"/>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2400">
              <a:latin typeface="Times New Roman" pitchFamily="18" charset="0"/>
            </a:endParaRPr>
          </a:p>
        </p:txBody>
      </p:sp>
      <p:sp>
        <p:nvSpPr>
          <p:cNvPr id="45060" name="Oval 4"/>
          <p:cNvSpPr>
            <a:spLocks noChangeArrowheads="1"/>
          </p:cNvSpPr>
          <p:nvPr/>
        </p:nvSpPr>
        <p:spPr bwMode="auto">
          <a:xfrm>
            <a:off x="762000" y="1412776"/>
            <a:ext cx="5754216" cy="432048"/>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2400">
              <a:latin typeface="Times New Roman" pitchFamily="18" charset="0"/>
            </a:endParaRPr>
          </a:p>
        </p:txBody>
      </p:sp>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0" y="4351338"/>
            <a:ext cx="28575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図 9" descr="fpa_logo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wheel(1)">
                                      <p:cBhvr>
                                        <p:cTn id="7" dur="2000"/>
                                        <p:tgtEl>
                                          <p:spTgt spid="4506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5059"/>
                                        </p:tgtEl>
                                        <p:attrNameLst>
                                          <p:attrName>style.visibility</p:attrName>
                                        </p:attrNameLst>
                                      </p:cBhvr>
                                      <p:to>
                                        <p:strVal val="visible"/>
                                      </p:to>
                                    </p:set>
                                    <p:animEffect transition="in" filter="wheel(1)">
                                      <p:cBhvr>
                                        <p:cTn id="10" dur="2000"/>
                                        <p:tgtEl>
                                          <p:spTgt spid="45059"/>
                                        </p:tgtEl>
                                      </p:cBhvr>
                                    </p:animEffect>
                                  </p:childTnLst>
                                </p:cTn>
                              </p:par>
                            </p:childTnLst>
                          </p:cTn>
                        </p:par>
                        <p:par>
                          <p:cTn id="11" fill="hold">
                            <p:stCondLst>
                              <p:cond delay="2000"/>
                            </p:stCondLst>
                            <p:childTnLst>
                              <p:par>
                                <p:cTn id="12" presetID="8" presetClass="emph" presetSubtype="0" fill="hold" nodeType="afterEffect">
                                  <p:stCondLst>
                                    <p:cond delay="0"/>
                                  </p:stCondLst>
                                  <p:childTnLst>
                                    <p:animRot by="43200000">
                                      <p:cBhvr>
                                        <p:cTn id="13" dur="1000" fill="hold"/>
                                        <p:tgtEl>
                                          <p:spTgt spid="184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P spid="45060"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Picture 2" descr="MCj038417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81000"/>
            <a:ext cx="15398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762000" y="3429000"/>
            <a:ext cx="7467600" cy="2168525"/>
          </a:xfrm>
          <a:prstGeom prst="rect">
            <a:avLst/>
          </a:prstGeom>
          <a:noFill/>
          <a:ln w="31750" algn="ctr">
            <a:noFill/>
            <a:miter lim="800000"/>
            <a:headEnd/>
            <a:tailEnd/>
          </a:ln>
          <a:effectLst/>
        </p:spPr>
        <p:txBody>
          <a:bodyPr>
            <a:spAutoFit/>
          </a:bodyPr>
          <a:lstStyle/>
          <a:p>
            <a:pPr algn="ctr" eaLnBrk="1" hangingPunct="1">
              <a:spcBef>
                <a:spcPct val="50000"/>
              </a:spcBef>
              <a:defRPr/>
            </a:pPr>
            <a:r>
              <a:rPr kumimoji="0" lang="ja-JP" altLang="en-US" sz="4000" b="1">
                <a:solidFill>
                  <a:srgbClr val="FF9900"/>
                </a:solidFill>
                <a:effectLst>
                  <a:outerShdw blurRad="38100" dist="38100" dir="2700000" algn="tl">
                    <a:srgbClr val="000000"/>
                  </a:outerShdw>
                </a:effectLst>
                <a:latin typeface="Comic Sans MS" pitchFamily="66" charset="0"/>
              </a:rPr>
              <a:t>薬剤師に聞きましょう</a:t>
            </a:r>
          </a:p>
          <a:p>
            <a:pPr algn="ctr" eaLnBrk="1" hangingPunct="1">
              <a:spcBef>
                <a:spcPct val="50000"/>
              </a:spcBef>
              <a:defRPr/>
            </a:pPr>
            <a:endParaRPr kumimoji="0" lang="ja-JP" altLang="en-US" sz="800" b="1">
              <a:solidFill>
                <a:srgbClr val="FF9900"/>
              </a:solidFill>
              <a:effectLst>
                <a:outerShdw blurRad="38100" dist="38100" dir="2700000" algn="tl">
                  <a:srgbClr val="000000"/>
                </a:outerShdw>
              </a:effectLst>
              <a:latin typeface="Comic Sans MS" pitchFamily="66" charset="0"/>
            </a:endParaRPr>
          </a:p>
          <a:p>
            <a:pPr algn="ctr" eaLnBrk="1" hangingPunct="1">
              <a:spcBef>
                <a:spcPct val="50000"/>
              </a:spcBef>
              <a:defRPr/>
            </a:pPr>
            <a:r>
              <a:rPr kumimoji="0" lang="ja-JP" altLang="en-US" sz="2800">
                <a:effectLst>
                  <a:outerShdw blurRad="38100" dist="38100" dir="2700000" algn="tl">
                    <a:srgbClr val="FFFFFF"/>
                  </a:outerShdw>
                </a:effectLst>
                <a:latin typeface="Comic Sans MS" pitchFamily="66" charset="0"/>
              </a:rPr>
              <a:t>飲む人は？</a:t>
            </a:r>
          </a:p>
          <a:p>
            <a:pPr algn="ctr" eaLnBrk="1" hangingPunct="1">
              <a:spcBef>
                <a:spcPct val="50000"/>
              </a:spcBef>
              <a:defRPr/>
            </a:pPr>
            <a:r>
              <a:rPr kumimoji="0" lang="ja-JP" altLang="en-US" sz="2800">
                <a:effectLst>
                  <a:outerShdw blurRad="38100" dist="38100" dir="2700000" algn="tl">
                    <a:srgbClr val="FFFFFF"/>
                  </a:outerShdw>
                </a:effectLst>
                <a:latin typeface="Comic Sans MS" pitchFamily="66" charset="0"/>
              </a:rPr>
              <a:t>他に飲んでいるくすりはありませんか？</a:t>
            </a:r>
          </a:p>
        </p:txBody>
      </p:sp>
      <p:sp>
        <p:nvSpPr>
          <p:cNvPr id="13316" name="Rectangle 4"/>
          <p:cNvSpPr>
            <a:spLocks noGrp="1" noChangeArrowheads="1"/>
          </p:cNvSpPr>
          <p:nvPr>
            <p:ph type="title"/>
          </p:nvPr>
        </p:nvSpPr>
        <p:spPr>
          <a:xfrm>
            <a:off x="228600" y="1981200"/>
            <a:ext cx="8458200" cy="1143000"/>
          </a:xfrm>
        </p:spPr>
        <p:txBody>
          <a:bodyPr rtlCol="0">
            <a:normAutofit/>
          </a:bodyPr>
          <a:lstStyle/>
          <a:p>
            <a:pPr eaLnBrk="1" fontAlgn="auto" hangingPunct="1">
              <a:spcAft>
                <a:spcPts val="0"/>
              </a:spcAft>
              <a:defRPr/>
            </a:pPr>
            <a:r>
              <a:rPr lang="ja-JP" altLang="en-US" sz="4000" smtClean="0">
                <a:effectLst>
                  <a:outerShdw blurRad="38100" dist="38100" dir="2700000" algn="tl">
                    <a:srgbClr val="FFFFFF"/>
                  </a:outerShdw>
                </a:effectLst>
              </a:rPr>
              <a:t>自分の症状に合うＯＴＣ薬を選ぶには</a:t>
            </a:r>
          </a:p>
        </p:txBody>
      </p:sp>
      <p:pic>
        <p:nvPicPr>
          <p:cNvPr id="47109" name="図 9" descr="fpa_logo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ja-JP" altLang="en-US" smtClean="0"/>
              <a:t>こんな時はすぐに相談しよう</a:t>
            </a:r>
          </a:p>
        </p:txBody>
      </p:sp>
      <p:sp>
        <p:nvSpPr>
          <p:cNvPr id="48131" name="Rectangle 3"/>
          <p:cNvSpPr>
            <a:spLocks noGrp="1" noChangeArrowheads="1"/>
          </p:cNvSpPr>
          <p:nvPr>
            <p:ph idx="1"/>
          </p:nvPr>
        </p:nvSpPr>
        <p:spPr>
          <a:xfrm>
            <a:off x="685800" y="2286000"/>
            <a:ext cx="7772400" cy="3810000"/>
          </a:xfrm>
        </p:spPr>
        <p:txBody>
          <a:bodyPr/>
          <a:lstStyle/>
          <a:p>
            <a:pPr eaLnBrk="1" hangingPunct="1"/>
            <a:r>
              <a:rPr lang="ja-JP" altLang="en-US" smtClean="0">
                <a:latin typeface="ＭＳ ゴシック" pitchFamily="49" charset="-128"/>
                <a:ea typeface="ＭＳ ゴシック" pitchFamily="49" charset="-128"/>
              </a:rPr>
              <a:t>くすりを飲んだ後、じんましん、かゆみ、息苦しい、ひどくだるくなるなどした時</a:t>
            </a:r>
          </a:p>
          <a:p>
            <a:pPr eaLnBrk="1" hangingPunct="1"/>
            <a:r>
              <a:rPr lang="ja-JP" altLang="en-US" smtClean="0">
                <a:latin typeface="ＭＳ ゴシック" pitchFamily="49" charset="-128"/>
                <a:ea typeface="ＭＳ ゴシック" pitchFamily="49" charset="-128"/>
              </a:rPr>
              <a:t>今までにない症状（おなかが痛くなる、吐き気など）がでた時</a:t>
            </a:r>
          </a:p>
          <a:p>
            <a:pPr eaLnBrk="1" hangingPunct="1"/>
            <a:r>
              <a:rPr lang="ja-JP" altLang="en-US" smtClean="0">
                <a:latin typeface="ＭＳ ゴシック" pitchFamily="49" charset="-128"/>
                <a:ea typeface="ＭＳ ゴシック" pitchFamily="49" charset="-128"/>
              </a:rPr>
              <a:t>５～６回飲んでもよくならない時</a:t>
            </a:r>
          </a:p>
        </p:txBody>
      </p:sp>
      <p:pic>
        <p:nvPicPr>
          <p:cNvPr id="48132" name="図 9" descr="fpa_log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ja-JP" altLang="en-US" smtClean="0"/>
              <a:t>くすりをしまう時の注意</a:t>
            </a:r>
          </a:p>
        </p:txBody>
      </p:sp>
      <p:sp>
        <p:nvSpPr>
          <p:cNvPr id="51203" name="Rectangle 3"/>
          <p:cNvSpPr>
            <a:spLocks noGrp="1" noChangeArrowheads="1"/>
          </p:cNvSpPr>
          <p:nvPr>
            <p:ph idx="1"/>
          </p:nvPr>
        </p:nvSpPr>
        <p:spPr>
          <a:xfrm>
            <a:off x="762000" y="1981200"/>
            <a:ext cx="7848600" cy="4114800"/>
          </a:xfrm>
        </p:spPr>
        <p:txBody>
          <a:bodyPr/>
          <a:lstStyle/>
          <a:p>
            <a:pPr eaLnBrk="1" hangingPunct="1">
              <a:lnSpc>
                <a:spcPct val="90000"/>
              </a:lnSpc>
            </a:pPr>
            <a:r>
              <a:rPr lang="ja-JP" altLang="en-US" smtClean="0"/>
              <a:t>小さい子供の手の届かないところにしまおう</a:t>
            </a:r>
          </a:p>
          <a:p>
            <a:pPr eaLnBrk="1" hangingPunct="1">
              <a:lnSpc>
                <a:spcPct val="90000"/>
              </a:lnSpc>
            </a:pPr>
            <a:r>
              <a:rPr lang="ja-JP" altLang="en-US" smtClean="0"/>
              <a:t>別の容器に移し替えてはいけません</a:t>
            </a:r>
          </a:p>
          <a:p>
            <a:pPr lvl="1" eaLnBrk="1" hangingPunct="1">
              <a:lnSpc>
                <a:spcPct val="90000"/>
              </a:lnSpc>
            </a:pPr>
            <a:r>
              <a:rPr lang="ja-JP" altLang="en-US" smtClean="0"/>
              <a:t>間違えて飲んだり、品質が変わることがあります</a:t>
            </a:r>
          </a:p>
          <a:p>
            <a:pPr eaLnBrk="1" hangingPunct="1">
              <a:lnSpc>
                <a:spcPct val="90000"/>
              </a:lnSpc>
            </a:pPr>
            <a:r>
              <a:rPr lang="ja-JP" altLang="en-US" smtClean="0"/>
              <a:t>直射日光のあたらない涼しいところにしまおう</a:t>
            </a:r>
          </a:p>
          <a:p>
            <a:pPr eaLnBrk="1" hangingPunct="1">
              <a:lnSpc>
                <a:spcPct val="90000"/>
              </a:lnSpc>
            </a:pPr>
            <a:r>
              <a:rPr lang="ja-JP" altLang="en-US" smtClean="0"/>
              <a:t>使用期限の過ぎた薬は使わない</a:t>
            </a:r>
          </a:p>
        </p:txBody>
      </p:sp>
      <p:pic>
        <p:nvPicPr>
          <p:cNvPr id="51204" name="図 9" descr="fpa_log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3"/>
          <p:cNvSpPr txBox="1">
            <a:spLocks noChangeArrowheads="1"/>
          </p:cNvSpPr>
          <p:nvPr/>
        </p:nvSpPr>
        <p:spPr bwMode="auto">
          <a:xfrm>
            <a:off x="0" y="6583363"/>
            <a:ext cx="1754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r>
              <a:rPr lang="ja-JP" altLang="en-US" sz="1200">
                <a:latin typeface="Times New Roman" pitchFamily="18" charset="0"/>
              </a:rPr>
              <a:t>くすりの適正使用協議会</a:t>
            </a:r>
          </a:p>
        </p:txBody>
      </p:sp>
      <p:graphicFrame>
        <p:nvGraphicFramePr>
          <p:cNvPr id="52227" name="Object 4"/>
          <p:cNvGraphicFramePr>
            <a:graphicFrameLocks noChangeAspect="1"/>
          </p:cNvGraphicFramePr>
          <p:nvPr/>
        </p:nvGraphicFramePr>
        <p:xfrm>
          <a:off x="4356100" y="2276475"/>
          <a:ext cx="4254500" cy="2070100"/>
        </p:xfrm>
        <a:graphic>
          <a:graphicData uri="http://schemas.openxmlformats.org/presentationml/2006/ole">
            <mc:AlternateContent xmlns:mc="http://schemas.openxmlformats.org/markup-compatibility/2006">
              <mc:Choice xmlns:v="urn:schemas-microsoft-com:vml" Requires="v">
                <p:oleObj spid="_x0000_s52324" name="Image" r:id="rId4" imgW="4253968" imgH="2069841" progId="">
                  <p:embed/>
                </p:oleObj>
              </mc:Choice>
              <mc:Fallback>
                <p:oleObj name="Image" r:id="rId4" imgW="4253968" imgH="2069841"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2276475"/>
                        <a:ext cx="4254500" cy="207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1734" name="AutoShape 6"/>
          <p:cNvSpPr>
            <a:spLocks noChangeArrowheads="1"/>
          </p:cNvSpPr>
          <p:nvPr/>
        </p:nvSpPr>
        <p:spPr bwMode="auto">
          <a:xfrm>
            <a:off x="142874" y="2357438"/>
            <a:ext cx="5000625" cy="2214562"/>
          </a:xfrm>
          <a:prstGeom prst="wedgeEllipseCallout">
            <a:avLst>
              <a:gd name="adj1" fmla="val 66620"/>
              <a:gd name="adj2" fmla="val -13634"/>
            </a:avLst>
          </a:prstGeom>
          <a:solidFill>
            <a:srgbClr val="FFCC99"/>
          </a:solidFill>
          <a:ln w="9525">
            <a:solidFill>
              <a:srgbClr val="FF3300"/>
            </a:solidFill>
            <a:miter lim="800000"/>
            <a:headEnd/>
            <a:tailEnd/>
          </a:ln>
        </p:spPr>
        <p:txBody>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dirty="0">
                <a:latin typeface="Times New Roman" pitchFamily="18" charset="0"/>
              </a:rPr>
              <a:t>友達から薬をもらったり、友達にあげたり、おうちの人が病院からもらった薬を他の人が</a:t>
            </a:r>
            <a:r>
              <a:rPr lang="ja-JP" altLang="en-US" sz="2400" dirty="0" smtClean="0">
                <a:latin typeface="Times New Roman" pitchFamily="18" charset="0"/>
              </a:rPr>
              <a:t>使ったり</a:t>
            </a:r>
            <a:r>
              <a:rPr lang="ja-JP" altLang="en-US" sz="2400" dirty="0">
                <a:latin typeface="Times New Roman" pitchFamily="18" charset="0"/>
              </a:rPr>
              <a:t>しない。</a:t>
            </a:r>
          </a:p>
        </p:txBody>
      </p:sp>
      <p:sp>
        <p:nvSpPr>
          <p:cNvPr id="201735" name="AutoShape 7"/>
          <p:cNvSpPr>
            <a:spLocks noChangeArrowheads="1"/>
          </p:cNvSpPr>
          <p:nvPr/>
        </p:nvSpPr>
        <p:spPr bwMode="auto">
          <a:xfrm>
            <a:off x="1193987" y="4857750"/>
            <a:ext cx="6553200" cy="1657350"/>
          </a:xfrm>
          <a:prstGeom prst="wedgeEllipseCallout">
            <a:avLst>
              <a:gd name="adj1" fmla="val 24514"/>
              <a:gd name="adj2" fmla="val -83144"/>
            </a:avLst>
          </a:prstGeom>
          <a:solidFill>
            <a:srgbClr val="FFFFCC"/>
          </a:solidFill>
          <a:ln w="9525">
            <a:solidFill>
              <a:srgbClr val="FF3300"/>
            </a:solidFill>
            <a:miter lim="800000"/>
            <a:headEnd/>
            <a:tailEnd/>
          </a:ln>
        </p:spPr>
        <p:txBody>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dirty="0">
                <a:solidFill>
                  <a:srgbClr val="1C1C1C"/>
                </a:solidFill>
                <a:latin typeface="Times New Roman" pitchFamily="18" charset="0"/>
              </a:rPr>
              <a:t>同じ症状のようでも原因が</a:t>
            </a:r>
            <a:r>
              <a:rPr lang="ja-JP" altLang="en-US" sz="2400" dirty="0" smtClean="0">
                <a:solidFill>
                  <a:srgbClr val="1C1C1C"/>
                </a:solidFill>
                <a:latin typeface="Times New Roman" pitchFamily="18" charset="0"/>
              </a:rPr>
              <a:t>違うこともあるので、残った</a:t>
            </a:r>
            <a:r>
              <a:rPr lang="ja-JP" altLang="en-US" sz="2400" dirty="0">
                <a:solidFill>
                  <a:srgbClr val="1C1C1C"/>
                </a:solidFill>
                <a:latin typeface="Times New Roman" pitchFamily="18" charset="0"/>
              </a:rPr>
              <a:t>薬</a:t>
            </a:r>
            <a:r>
              <a:rPr lang="ja-JP" altLang="en-US" sz="2400" dirty="0" smtClean="0">
                <a:solidFill>
                  <a:srgbClr val="1C1C1C"/>
                </a:solidFill>
                <a:latin typeface="Times New Roman" pitchFamily="18" charset="0"/>
              </a:rPr>
              <a:t>は飲まない。</a:t>
            </a:r>
            <a:endParaRPr lang="en-US" altLang="ja-JP" sz="2400" dirty="0" smtClean="0">
              <a:solidFill>
                <a:srgbClr val="1C1C1C"/>
              </a:solidFill>
              <a:latin typeface="Times New Roman" pitchFamily="18" charset="0"/>
            </a:endParaRPr>
          </a:p>
          <a:p>
            <a:pPr algn="ctr" eaLnBrk="1" hangingPunct="1">
              <a:spcBef>
                <a:spcPct val="0"/>
              </a:spcBef>
              <a:buFontTx/>
              <a:buNone/>
            </a:pPr>
            <a:r>
              <a:rPr lang="ja-JP" altLang="en-US" sz="2400" dirty="0">
                <a:solidFill>
                  <a:srgbClr val="1C1C1C"/>
                </a:solidFill>
                <a:latin typeface="Times New Roman" pitchFamily="18" charset="0"/>
              </a:rPr>
              <a:t>薬に</a:t>
            </a:r>
            <a:r>
              <a:rPr lang="ja-JP" altLang="en-US" sz="2400" dirty="0" smtClean="0">
                <a:solidFill>
                  <a:srgbClr val="1C1C1C"/>
                </a:solidFill>
                <a:latin typeface="Times New Roman" pitchFamily="18" charset="0"/>
              </a:rPr>
              <a:t>は有効期限があります。</a:t>
            </a:r>
            <a:endParaRPr lang="ja-JP" altLang="en-US" sz="2400" dirty="0">
              <a:solidFill>
                <a:srgbClr val="1C1C1C"/>
              </a:solidFill>
              <a:latin typeface="Times New Roman" pitchFamily="18" charset="0"/>
            </a:endParaRPr>
          </a:p>
        </p:txBody>
      </p:sp>
      <p:sp>
        <p:nvSpPr>
          <p:cNvPr id="52230" name="AutoShape 26"/>
          <p:cNvSpPr>
            <a:spLocks noChangeArrowheads="1"/>
          </p:cNvSpPr>
          <p:nvPr/>
        </p:nvSpPr>
        <p:spPr bwMode="auto">
          <a:xfrm>
            <a:off x="0" y="144463"/>
            <a:ext cx="9144000" cy="1212850"/>
          </a:xfrm>
          <a:prstGeom prst="cloudCallout">
            <a:avLst>
              <a:gd name="adj1" fmla="val 31042"/>
              <a:gd name="adj2" fmla="val 74736"/>
            </a:avLst>
          </a:prstGeom>
          <a:solidFill>
            <a:srgbClr val="FFFFCC"/>
          </a:solidFill>
          <a:ln w="28575">
            <a:solidFill>
              <a:srgbClr val="FF6600"/>
            </a:solidFill>
            <a:round/>
            <a:headEnd/>
            <a:tailEnd/>
          </a:ln>
        </p:spPr>
        <p:txBody>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3600">
                <a:latin typeface="Times New Roman" pitchFamily="18" charset="0"/>
              </a:rPr>
              <a:t>大切なくすりのルール</a:t>
            </a:r>
            <a:endParaRPr lang="ja-JP" altLang="en-US" sz="3600">
              <a:solidFill>
                <a:srgbClr val="FF6600"/>
              </a:solidFill>
              <a:latin typeface="Times New Roman" pitchFamily="18" charset="0"/>
              <a:ea typeface="HGP創英角ｺﾞｼｯｸUB" pitchFamily="50" charset="-128"/>
            </a:endParaRPr>
          </a:p>
        </p:txBody>
      </p:sp>
      <p:sp>
        <p:nvSpPr>
          <p:cNvPr id="52231" name="Text Box 13"/>
          <p:cNvSpPr txBox="1">
            <a:spLocks noChangeArrowheads="1"/>
          </p:cNvSpPr>
          <p:nvPr/>
        </p:nvSpPr>
        <p:spPr bwMode="auto">
          <a:xfrm>
            <a:off x="284163" y="1341438"/>
            <a:ext cx="46450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dirty="0">
                <a:latin typeface="Times New Roman" pitchFamily="18" charset="0"/>
              </a:rPr>
              <a:t>・薬は一人ひとりの症状などに</a:t>
            </a:r>
          </a:p>
          <a:p>
            <a:pPr eaLnBrk="1" hangingPunct="1">
              <a:spcBef>
                <a:spcPct val="0"/>
              </a:spcBef>
              <a:buFontTx/>
              <a:buNone/>
            </a:pPr>
            <a:r>
              <a:rPr lang="ja-JP" altLang="en-US" sz="2400" dirty="0">
                <a:latin typeface="Times New Roman" pitchFamily="18" charset="0"/>
              </a:rPr>
              <a:t>　　　あわせて使う必要があります。</a:t>
            </a:r>
          </a:p>
        </p:txBody>
      </p:sp>
      <p:pic>
        <p:nvPicPr>
          <p:cNvPr id="52232" name="Picture 2" descr="C:\Users\YOSHIHARA\Desktop\310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40600" y="1700213"/>
            <a:ext cx="1803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1734"/>
                                        </p:tgtEl>
                                        <p:attrNameLst>
                                          <p:attrName>style.visibility</p:attrName>
                                        </p:attrNameLst>
                                      </p:cBhvr>
                                      <p:to>
                                        <p:strVal val="visible"/>
                                      </p:to>
                                    </p:set>
                                    <p:animEffect transition="in" filter="checkerboard(across)">
                                      <p:cBhvr>
                                        <p:cTn id="7" dur="500"/>
                                        <p:tgtEl>
                                          <p:spTgt spid="2017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1735"/>
                                        </p:tgtEl>
                                        <p:attrNameLst>
                                          <p:attrName>style.visibility</p:attrName>
                                        </p:attrNameLst>
                                      </p:cBhvr>
                                      <p:to>
                                        <p:strVal val="visible"/>
                                      </p:to>
                                    </p:set>
                                    <p:animEffect transition="in" filter="checkerboard(across)">
                                      <p:cBhvr>
                                        <p:cTn id="12" dur="500"/>
                                        <p:tgtEl>
                                          <p:spTgt spid="201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4" grpId="0" animBg="1"/>
      <p:bldP spid="20173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539750" y="476250"/>
            <a:ext cx="34115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a:latin typeface="Times New Roman" pitchFamily="18" charset="0"/>
              </a:rPr>
              <a:t>大丈夫ですか・・？</a:t>
            </a:r>
          </a:p>
        </p:txBody>
      </p:sp>
      <p:sp>
        <p:nvSpPr>
          <p:cNvPr id="50179" name="Text Box 7"/>
          <p:cNvSpPr txBox="1">
            <a:spLocks noChangeArrowheads="1"/>
          </p:cNvSpPr>
          <p:nvPr/>
        </p:nvSpPr>
        <p:spPr bwMode="auto">
          <a:xfrm>
            <a:off x="0" y="6583363"/>
            <a:ext cx="1754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r>
              <a:rPr lang="ja-JP" altLang="en-US" sz="1200">
                <a:latin typeface="Times New Roman" pitchFamily="18" charset="0"/>
              </a:rPr>
              <a:t>くすりの適正使用協議会</a:t>
            </a:r>
          </a:p>
        </p:txBody>
      </p:sp>
      <p:sp>
        <p:nvSpPr>
          <p:cNvPr id="50180" name="AutoShape 10"/>
          <p:cNvSpPr>
            <a:spLocks noChangeArrowheads="1"/>
          </p:cNvSpPr>
          <p:nvPr/>
        </p:nvSpPr>
        <p:spPr bwMode="auto">
          <a:xfrm>
            <a:off x="5867400" y="223838"/>
            <a:ext cx="3673475" cy="1946275"/>
          </a:xfrm>
          <a:prstGeom prst="wedgeEllipseCallout">
            <a:avLst>
              <a:gd name="adj1" fmla="val -46171"/>
              <a:gd name="adj2" fmla="val 62875"/>
            </a:avLst>
          </a:prstGeom>
          <a:solidFill>
            <a:srgbClr val="FFFFCC"/>
          </a:solidFill>
          <a:ln w="9525">
            <a:solidFill>
              <a:srgbClr val="FF3300"/>
            </a:solidFill>
            <a:miter lim="800000"/>
            <a:headEnd/>
            <a:tailEnd/>
          </a:ln>
        </p:spPr>
        <p:txBody>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a:latin typeface="Times New Roman" pitchFamily="18" charset="0"/>
              </a:rPr>
              <a:t>僕はおなかが痛くても</a:t>
            </a:r>
          </a:p>
          <a:p>
            <a:pPr algn="ctr" eaLnBrk="1" hangingPunct="1">
              <a:spcBef>
                <a:spcPct val="0"/>
              </a:spcBef>
              <a:buFontTx/>
              <a:buNone/>
            </a:pPr>
            <a:r>
              <a:rPr lang="ja-JP" altLang="en-US" sz="2000">
                <a:latin typeface="Times New Roman" pitchFamily="18" charset="0"/>
              </a:rPr>
              <a:t>弟が病院からもらった薬があるので、大丈夫だよ！</a:t>
            </a:r>
          </a:p>
        </p:txBody>
      </p:sp>
      <p:sp>
        <p:nvSpPr>
          <p:cNvPr id="50181" name="AutoShape 12"/>
          <p:cNvSpPr>
            <a:spLocks noChangeArrowheads="1"/>
          </p:cNvSpPr>
          <p:nvPr/>
        </p:nvSpPr>
        <p:spPr bwMode="auto">
          <a:xfrm>
            <a:off x="-180975" y="3173413"/>
            <a:ext cx="3240088" cy="1839912"/>
          </a:xfrm>
          <a:prstGeom prst="wedgeEllipseCallout">
            <a:avLst>
              <a:gd name="adj1" fmla="val 45685"/>
              <a:gd name="adj2" fmla="val -91176"/>
            </a:avLst>
          </a:prstGeom>
          <a:solidFill>
            <a:srgbClr val="FFFFCC"/>
          </a:solidFill>
          <a:ln w="9525">
            <a:solidFill>
              <a:srgbClr val="FF3300"/>
            </a:solidFill>
            <a:miter lim="800000"/>
            <a:headEnd/>
            <a:tailEnd/>
          </a:ln>
        </p:spPr>
        <p:txBody>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a:latin typeface="Times New Roman" pitchFamily="18" charset="0"/>
              </a:rPr>
              <a:t>私ってよくおなかが痛くなるの。</a:t>
            </a:r>
            <a:endParaRPr lang="en-US" altLang="ja-JP" sz="2000">
              <a:latin typeface="Times New Roman" pitchFamily="18" charset="0"/>
            </a:endParaRPr>
          </a:p>
          <a:p>
            <a:pPr algn="ctr" eaLnBrk="1" hangingPunct="1">
              <a:spcBef>
                <a:spcPct val="0"/>
              </a:spcBef>
              <a:buFontTx/>
              <a:buNone/>
            </a:pPr>
            <a:r>
              <a:rPr lang="ja-JP" altLang="en-US" sz="2000">
                <a:latin typeface="Times New Roman" pitchFamily="18" charset="0"/>
              </a:rPr>
              <a:t>今度、痛くなったらちょうだいね。</a:t>
            </a:r>
          </a:p>
        </p:txBody>
      </p:sp>
      <p:pic>
        <p:nvPicPr>
          <p:cNvPr id="50182" name="Picture 2" descr="C:\Users\YOSHIHARA\Desktop\0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1076325"/>
            <a:ext cx="1933575"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2" descr="C:\Users\YOSHIHARA\Desktop\002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50" y="1419225"/>
            <a:ext cx="1274763"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タイトル 1"/>
          <p:cNvSpPr>
            <a:spLocks noGrp="1"/>
          </p:cNvSpPr>
          <p:nvPr>
            <p:ph type="title"/>
          </p:nvPr>
        </p:nvSpPr>
        <p:spPr/>
        <p:txBody>
          <a:bodyPr/>
          <a:lstStyle/>
          <a:p>
            <a:r>
              <a:rPr lang="ja-JP" altLang="en-US" smtClean="0"/>
              <a:t>薬をのむ時の注意</a:t>
            </a:r>
          </a:p>
        </p:txBody>
      </p:sp>
      <p:sp>
        <p:nvSpPr>
          <p:cNvPr id="108547" name="コンテンツ プレースホルダー 2"/>
          <p:cNvSpPr>
            <a:spLocks noGrp="1"/>
          </p:cNvSpPr>
          <p:nvPr>
            <p:ph idx="1"/>
          </p:nvPr>
        </p:nvSpPr>
        <p:spPr>
          <a:xfrm>
            <a:off x="457200" y="1417638"/>
            <a:ext cx="8229600" cy="4891087"/>
          </a:xfrm>
        </p:spPr>
        <p:txBody>
          <a:bodyPr/>
          <a:lstStyle/>
          <a:p>
            <a:pPr marL="0" indent="0">
              <a:buFont typeface="Arial" pitchFamily="34" charset="0"/>
              <a:buNone/>
              <a:defRPr/>
            </a:pPr>
            <a:r>
              <a:rPr lang="ja-JP" altLang="en-US" sz="2800" i="1" dirty="0" smtClean="0"/>
              <a:t>・医薬品を買う場合は必ず薬剤師などに相談しよう。</a:t>
            </a:r>
            <a:endParaRPr lang="en-US" altLang="ja-JP" sz="2800" i="1" dirty="0" smtClean="0"/>
          </a:p>
          <a:p>
            <a:pPr marL="173038" indent="-173038">
              <a:buFont typeface="Arial" pitchFamily="34" charset="0"/>
              <a:buNone/>
              <a:defRPr/>
            </a:pPr>
            <a:r>
              <a:rPr lang="ja-JP" altLang="en-US" sz="2800" i="1" dirty="0" smtClean="0"/>
              <a:t>・</a:t>
            </a:r>
            <a:r>
              <a:rPr lang="ja-JP" altLang="ja-JP" sz="2800" i="1" dirty="0" smtClean="0"/>
              <a:t>ほかの人からもらったり、ほかの人に自分のくすりをあげたりし</a:t>
            </a:r>
            <a:r>
              <a:rPr lang="ja-JP" altLang="en-US" sz="2800" i="1" dirty="0" smtClean="0"/>
              <a:t>ない</a:t>
            </a:r>
            <a:r>
              <a:rPr lang="ja-JP" altLang="ja-JP" sz="2800" i="1" dirty="0" smtClean="0"/>
              <a:t>。</a:t>
            </a:r>
            <a:endParaRPr lang="ja-JP" altLang="ja-JP" sz="2800" dirty="0" smtClean="0"/>
          </a:p>
          <a:p>
            <a:pPr marL="0" indent="0">
              <a:buFont typeface="Arial" pitchFamily="34" charset="0"/>
              <a:buNone/>
              <a:defRPr/>
            </a:pPr>
            <a:r>
              <a:rPr lang="en-US" altLang="ja-JP" sz="2400" dirty="0" smtClean="0"/>
              <a:t>	</a:t>
            </a:r>
            <a:r>
              <a:rPr lang="ja-JP" altLang="ja-JP" sz="2400" dirty="0" smtClean="0"/>
              <a:t>・</a:t>
            </a:r>
            <a:r>
              <a:rPr lang="ja-JP" altLang="ja-JP" sz="2000" dirty="0" smtClean="0"/>
              <a:t>似た症状でも別の病気の場合があります。</a:t>
            </a:r>
          </a:p>
          <a:p>
            <a:pPr marL="0" indent="0">
              <a:buFont typeface="Arial" pitchFamily="34" charset="0"/>
              <a:buNone/>
              <a:defRPr/>
            </a:pPr>
            <a:r>
              <a:rPr lang="en-US" altLang="ja-JP" sz="2000" dirty="0" smtClean="0"/>
              <a:t>	</a:t>
            </a:r>
            <a:r>
              <a:rPr lang="ja-JP" altLang="ja-JP" sz="2000" dirty="0" smtClean="0"/>
              <a:t>・もし副作用が起きた場合どうしますか？</a:t>
            </a:r>
          </a:p>
          <a:p>
            <a:pPr marL="0" indent="0">
              <a:buFont typeface="Arial" pitchFamily="34" charset="0"/>
              <a:buNone/>
              <a:defRPr/>
            </a:pPr>
            <a:r>
              <a:rPr lang="ja-JP" altLang="en-US" sz="2800" i="1" dirty="0" smtClean="0"/>
              <a:t>・</a:t>
            </a:r>
            <a:r>
              <a:rPr lang="ja-JP" altLang="ja-JP" sz="2800" i="1" dirty="0" smtClean="0"/>
              <a:t>前の病気の時にもらった</a:t>
            </a:r>
            <a:r>
              <a:rPr lang="ja-JP" altLang="en-US" sz="2800" i="1" dirty="0" smtClean="0"/>
              <a:t>医薬品</a:t>
            </a:r>
            <a:r>
              <a:rPr lang="ja-JP" altLang="ja-JP" sz="2800" i="1" dirty="0" smtClean="0"/>
              <a:t>は使</a:t>
            </a:r>
            <a:r>
              <a:rPr lang="ja-JP" altLang="en-US" sz="2800" i="1" dirty="0" smtClean="0"/>
              <a:t>わない</a:t>
            </a:r>
            <a:r>
              <a:rPr lang="ja-JP" altLang="ja-JP" sz="2800" i="1" dirty="0" smtClean="0"/>
              <a:t>。</a:t>
            </a:r>
            <a:r>
              <a:rPr lang="en-US" altLang="ja-JP" sz="2800" dirty="0" smtClean="0"/>
              <a:t>	</a:t>
            </a:r>
          </a:p>
          <a:p>
            <a:pPr marL="0" indent="0">
              <a:buFont typeface="Arial" pitchFamily="34" charset="0"/>
              <a:buNone/>
              <a:defRPr/>
            </a:pPr>
            <a:r>
              <a:rPr lang="en-US" altLang="ja-JP" sz="2400" dirty="0" smtClean="0"/>
              <a:t>	</a:t>
            </a:r>
            <a:r>
              <a:rPr lang="ja-JP" altLang="ja-JP" sz="2000" dirty="0" smtClean="0"/>
              <a:t>・薬には有効期限があります。</a:t>
            </a:r>
            <a:r>
              <a:rPr lang="ja-JP" altLang="en-US" sz="2000" dirty="0" smtClean="0"/>
              <a:t>　</a:t>
            </a:r>
            <a:endParaRPr lang="ja-JP" altLang="ja-JP" sz="2000" dirty="0" smtClean="0"/>
          </a:p>
          <a:p>
            <a:pPr marL="0" indent="0">
              <a:buFont typeface="Arial" pitchFamily="34" charset="0"/>
              <a:buNone/>
              <a:defRPr/>
            </a:pPr>
            <a:r>
              <a:rPr lang="ja-JP" altLang="en-US" sz="2800" i="1" dirty="0" smtClean="0"/>
              <a:t>・医薬品</a:t>
            </a:r>
            <a:r>
              <a:rPr lang="ja-JP" altLang="ja-JP" sz="2800" i="1" dirty="0" smtClean="0"/>
              <a:t>はいつもきちんと整理して保管します。</a:t>
            </a:r>
            <a:endParaRPr lang="ja-JP" altLang="ja-JP" sz="2400" dirty="0" smtClean="0"/>
          </a:p>
          <a:p>
            <a:pPr marL="898525" indent="0">
              <a:buFont typeface="Arial" pitchFamily="34" charset="0"/>
              <a:buNone/>
              <a:defRPr/>
            </a:pPr>
            <a:r>
              <a:rPr lang="en-US" altLang="ja-JP" sz="2000" dirty="0" smtClean="0"/>
              <a:t>	</a:t>
            </a:r>
            <a:r>
              <a:rPr lang="ja-JP" altLang="ja-JP" sz="2000" dirty="0" smtClean="0"/>
              <a:t>・薬は添付文書と一緒に保管しましょう。</a:t>
            </a:r>
          </a:p>
          <a:p>
            <a:pPr marL="898525" indent="0">
              <a:buFont typeface="Arial" pitchFamily="34" charset="0"/>
              <a:buNone/>
              <a:defRPr/>
            </a:pPr>
            <a:r>
              <a:rPr lang="en-US" altLang="ja-JP" sz="2000" dirty="0" smtClean="0"/>
              <a:t>	</a:t>
            </a:r>
            <a:r>
              <a:rPr lang="ja-JP" altLang="ja-JP" sz="2000" dirty="0" smtClean="0"/>
              <a:t>・調剤された薬は薬袋（用法の書いてある袋）に戻しましょう。</a:t>
            </a:r>
          </a:p>
          <a:p>
            <a:pPr marL="0" indent="0">
              <a:buFont typeface="Arial" pitchFamily="34" charset="0"/>
              <a:buNone/>
              <a:defRPr/>
            </a:pPr>
            <a:r>
              <a:rPr lang="en-US" altLang="ja-JP" sz="2000" dirty="0" smtClean="0"/>
              <a:t>	</a:t>
            </a:r>
            <a:r>
              <a:rPr lang="ja-JP" altLang="ja-JP" sz="2000" dirty="0" smtClean="0"/>
              <a:t>・小さい子供が間違えて口に入れないように注意</a:t>
            </a:r>
            <a:endParaRPr lang="ja-JP" altLang="en-US" sz="20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円/楕円 12"/>
          <p:cNvSpPr/>
          <p:nvPr/>
        </p:nvSpPr>
        <p:spPr>
          <a:xfrm>
            <a:off x="781853" y="5661248"/>
            <a:ext cx="1728192" cy="216024"/>
          </a:xfrm>
          <a:prstGeom prst="ellipse">
            <a:avLst/>
          </a:prstGeom>
          <a:gradFill>
            <a:gsLst>
              <a:gs pos="0">
                <a:schemeClr val="accent1">
                  <a:tint val="66000"/>
                  <a:satMod val="160000"/>
                  <a:alpha val="0"/>
                  <a:lumMod val="61000"/>
                </a:schemeClr>
              </a:gs>
              <a:gs pos="25000">
                <a:schemeClr val="accent6">
                  <a:lumMod val="40000"/>
                  <a:lumOff val="60000"/>
                </a:schemeClr>
              </a:gs>
              <a:gs pos="100000">
                <a:schemeClr val="accent1">
                  <a:tint val="23500"/>
                  <a:satMod val="160000"/>
                </a:schemeClr>
              </a:gs>
            </a:gsLst>
            <a:lin ang="5400000" scaled="0"/>
          </a:gradFill>
          <a:ln>
            <a:noFill/>
          </a:ln>
          <a:effectLst>
            <a:glow rad="139700">
              <a:schemeClr val="accent6">
                <a:satMod val="175000"/>
                <a:alpha val="26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897522" y="4725144"/>
            <a:ext cx="3098414" cy="288032"/>
          </a:xfrm>
          <a:prstGeom prst="ellipse">
            <a:avLst/>
          </a:prstGeom>
          <a:gradFill>
            <a:gsLst>
              <a:gs pos="0">
                <a:schemeClr val="accent1">
                  <a:tint val="66000"/>
                  <a:satMod val="160000"/>
                  <a:alpha val="0"/>
                  <a:lumMod val="61000"/>
                </a:schemeClr>
              </a:gs>
              <a:gs pos="25000">
                <a:schemeClr val="accent6">
                  <a:lumMod val="40000"/>
                  <a:lumOff val="60000"/>
                </a:schemeClr>
              </a:gs>
              <a:gs pos="100000">
                <a:schemeClr val="accent1">
                  <a:tint val="23500"/>
                  <a:satMod val="160000"/>
                </a:schemeClr>
              </a:gs>
            </a:gsLst>
            <a:lin ang="5400000" scaled="0"/>
          </a:gradFill>
          <a:ln>
            <a:noFill/>
          </a:ln>
          <a:effectLst>
            <a:glow rad="139700">
              <a:schemeClr val="accent6">
                <a:satMod val="175000"/>
                <a:alpha val="26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755576" y="2924944"/>
            <a:ext cx="1728192" cy="216024"/>
          </a:xfrm>
          <a:prstGeom prst="ellipse">
            <a:avLst/>
          </a:prstGeom>
          <a:gradFill>
            <a:gsLst>
              <a:gs pos="0">
                <a:schemeClr val="accent1">
                  <a:tint val="66000"/>
                  <a:satMod val="160000"/>
                  <a:alpha val="0"/>
                  <a:lumMod val="61000"/>
                </a:schemeClr>
              </a:gs>
              <a:gs pos="25000">
                <a:schemeClr val="accent6">
                  <a:lumMod val="40000"/>
                  <a:lumOff val="60000"/>
                </a:schemeClr>
              </a:gs>
              <a:gs pos="100000">
                <a:schemeClr val="accent1">
                  <a:tint val="23500"/>
                  <a:satMod val="160000"/>
                </a:schemeClr>
              </a:gs>
            </a:gsLst>
            <a:lin ang="5400000" scaled="0"/>
          </a:gradFill>
          <a:ln>
            <a:noFill/>
          </a:ln>
          <a:effectLst>
            <a:glow rad="139700">
              <a:schemeClr val="accent6">
                <a:satMod val="175000"/>
                <a:alpha val="26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827584" y="1988840"/>
            <a:ext cx="1728192" cy="216024"/>
          </a:xfrm>
          <a:prstGeom prst="ellipse">
            <a:avLst/>
          </a:prstGeom>
          <a:gradFill>
            <a:gsLst>
              <a:gs pos="0">
                <a:schemeClr val="accent1">
                  <a:tint val="66000"/>
                  <a:satMod val="160000"/>
                  <a:alpha val="0"/>
                  <a:lumMod val="61000"/>
                </a:schemeClr>
              </a:gs>
              <a:gs pos="25000">
                <a:schemeClr val="accent6">
                  <a:lumMod val="40000"/>
                  <a:lumOff val="60000"/>
                </a:schemeClr>
              </a:gs>
              <a:gs pos="100000">
                <a:schemeClr val="accent1">
                  <a:tint val="23500"/>
                  <a:satMod val="160000"/>
                </a:schemeClr>
              </a:gs>
            </a:gsLst>
            <a:lin ang="5400000" scaled="0"/>
          </a:gradFill>
          <a:ln>
            <a:noFill/>
          </a:ln>
          <a:effectLst>
            <a:glow rad="139700">
              <a:schemeClr val="accent6">
                <a:satMod val="175000"/>
                <a:alpha val="26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755576" y="836712"/>
            <a:ext cx="1728192" cy="216024"/>
          </a:xfrm>
          <a:prstGeom prst="ellipse">
            <a:avLst/>
          </a:prstGeom>
          <a:gradFill>
            <a:gsLst>
              <a:gs pos="0">
                <a:schemeClr val="accent1">
                  <a:tint val="66000"/>
                  <a:satMod val="160000"/>
                  <a:alpha val="0"/>
                  <a:lumMod val="61000"/>
                </a:schemeClr>
              </a:gs>
              <a:gs pos="25000">
                <a:schemeClr val="accent6">
                  <a:lumMod val="40000"/>
                  <a:lumOff val="60000"/>
                </a:schemeClr>
              </a:gs>
              <a:gs pos="100000">
                <a:schemeClr val="accent1">
                  <a:tint val="23500"/>
                  <a:satMod val="160000"/>
                </a:schemeClr>
              </a:gs>
            </a:gsLst>
            <a:lin ang="5400000" scaled="0"/>
          </a:gradFill>
          <a:ln>
            <a:noFill/>
          </a:ln>
          <a:effectLst>
            <a:glow rad="139700">
              <a:schemeClr val="accent6">
                <a:satMod val="175000"/>
                <a:alpha val="26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65125" y="0"/>
            <a:ext cx="8229600" cy="778098"/>
          </a:xfrm>
        </p:spPr>
        <p:txBody>
          <a:bodyPr/>
          <a:lstStyle/>
          <a:p>
            <a:r>
              <a:rPr kumimoji="1" lang="ja-JP" altLang="en-US" sz="4000" dirty="0" smtClean="0"/>
              <a:t>医薬品ができるまで</a:t>
            </a:r>
            <a:endParaRPr kumimoji="1" lang="ja-JP" altLang="en-US" dirty="0"/>
          </a:p>
        </p:txBody>
      </p:sp>
      <p:sp>
        <p:nvSpPr>
          <p:cNvPr id="3" name="コンテンツ プレースホルダー 2"/>
          <p:cNvSpPr>
            <a:spLocks noGrp="1"/>
          </p:cNvSpPr>
          <p:nvPr>
            <p:ph idx="1"/>
          </p:nvPr>
        </p:nvSpPr>
        <p:spPr>
          <a:xfrm>
            <a:off x="395536" y="692696"/>
            <a:ext cx="8496944" cy="6048672"/>
          </a:xfrm>
        </p:spPr>
        <p:txBody>
          <a:bodyPr/>
          <a:lstStyle/>
          <a:p>
            <a:r>
              <a:rPr lang="ja-JP" altLang="en-US" sz="2800" dirty="0" smtClean="0"/>
              <a:t>基礎研究</a:t>
            </a:r>
            <a:endParaRPr lang="en-US" altLang="ja-JP" sz="2800" dirty="0" smtClean="0"/>
          </a:p>
          <a:p>
            <a:pPr lvl="1"/>
            <a:r>
              <a:rPr lang="ja-JP" altLang="en-US" sz="2000" dirty="0"/>
              <a:t>さまざまな</a:t>
            </a:r>
            <a:r>
              <a:rPr lang="ja-JP" altLang="en-US" sz="2000" dirty="0" smtClean="0"/>
              <a:t>物質の中</a:t>
            </a:r>
            <a:r>
              <a:rPr lang="ja-JP" altLang="en-US" sz="2000"/>
              <a:t>から</a:t>
            </a:r>
            <a:r>
              <a:rPr lang="ja-JP" altLang="en-US" sz="2000" smtClean="0"/>
              <a:t>スク</a:t>
            </a:r>
            <a:r>
              <a:rPr lang="ja-JP" altLang="en-US" sz="2000" dirty="0" err="1"/>
              <a:t>リ</a:t>
            </a:r>
            <a:r>
              <a:rPr lang="ja-JP" altLang="en-US" sz="2000" smtClean="0"/>
              <a:t>ーニングテスト</a:t>
            </a:r>
            <a:r>
              <a:rPr lang="ja-JP" altLang="en-US" sz="2000" dirty="0"/>
              <a:t>により医薬品として可能性のある化合物を選別します</a:t>
            </a:r>
            <a:r>
              <a:rPr lang="ja-JP" altLang="en-US" sz="2000" dirty="0" smtClean="0"/>
              <a:t>。物理的</a:t>
            </a:r>
            <a:r>
              <a:rPr lang="ja-JP" altLang="en-US" sz="2000" dirty="0"/>
              <a:t>・化学的な性状などを調べます。</a:t>
            </a:r>
            <a:endParaRPr kumimoji="1" lang="en-US" altLang="ja-JP" sz="2000" dirty="0" smtClean="0"/>
          </a:p>
          <a:p>
            <a:r>
              <a:rPr kumimoji="1" lang="ja-JP" altLang="en-US" sz="2800" dirty="0" smtClean="0"/>
              <a:t>非臨床試験</a:t>
            </a:r>
            <a:endParaRPr kumimoji="1" lang="en-US" altLang="ja-JP" sz="2800" dirty="0" smtClean="0"/>
          </a:p>
          <a:p>
            <a:pPr lvl="1"/>
            <a:r>
              <a:rPr lang="ja-JP" altLang="en-US" sz="2000" dirty="0"/>
              <a:t>動物を用いて、薬効</a:t>
            </a:r>
            <a:r>
              <a:rPr lang="ja-JP" altLang="en-US" sz="2000" dirty="0" smtClean="0"/>
              <a:t>、生</a:t>
            </a:r>
            <a:r>
              <a:rPr lang="ja-JP" altLang="en-US" sz="2000" dirty="0"/>
              <a:t>体内での移行、有害な作用などを検討します。</a:t>
            </a:r>
            <a:endParaRPr kumimoji="1" lang="en-US" altLang="ja-JP" dirty="0" smtClean="0"/>
          </a:p>
          <a:p>
            <a:r>
              <a:rPr kumimoji="1" lang="ja-JP" altLang="en-US" sz="2800" dirty="0" smtClean="0"/>
              <a:t>臨床試験</a:t>
            </a:r>
            <a:endParaRPr kumimoji="1" lang="en-US" altLang="ja-JP" sz="2800" dirty="0" smtClean="0"/>
          </a:p>
          <a:p>
            <a:pPr lvl="1"/>
            <a:r>
              <a:rPr lang="ja-JP" altLang="en-US" sz="2000" dirty="0"/>
              <a:t>第</a:t>
            </a:r>
            <a:r>
              <a:rPr lang="en-US" altLang="ja-JP" sz="2000" dirty="0"/>
              <a:t>1</a:t>
            </a:r>
            <a:r>
              <a:rPr lang="ja-JP" altLang="en-US" sz="2000" dirty="0"/>
              <a:t>相</a:t>
            </a:r>
            <a:r>
              <a:rPr lang="ja-JP" altLang="en-US" sz="2000" dirty="0" smtClean="0"/>
              <a:t>試験　：　少数</a:t>
            </a:r>
            <a:r>
              <a:rPr lang="ja-JP" altLang="en-US" sz="2000" dirty="0"/>
              <a:t>の</a:t>
            </a:r>
            <a:r>
              <a:rPr lang="ja-JP" altLang="en-US" sz="2000" dirty="0" smtClean="0"/>
              <a:t>健康な成人など</a:t>
            </a:r>
            <a:r>
              <a:rPr lang="ja-JP" altLang="en-US" sz="2000" dirty="0"/>
              <a:t>で</a:t>
            </a:r>
            <a:r>
              <a:rPr lang="ja-JP" altLang="en-US" sz="2000" dirty="0" smtClean="0"/>
              <a:t>、</a:t>
            </a:r>
            <a:r>
              <a:rPr lang="ja-JP" altLang="en-US" sz="2000" dirty="0"/>
              <a:t>主に</a:t>
            </a:r>
            <a:r>
              <a:rPr lang="ja-JP" altLang="en-US" sz="2000" dirty="0" smtClean="0"/>
              <a:t>安全性を調べます。</a:t>
            </a:r>
            <a:endParaRPr lang="en-US" altLang="ja-JP" sz="2000" dirty="0" smtClean="0"/>
          </a:p>
          <a:p>
            <a:pPr lvl="1"/>
            <a:r>
              <a:rPr kumimoji="1" lang="ja-JP" altLang="en-US" sz="2000" dirty="0"/>
              <a:t>第</a:t>
            </a:r>
            <a:r>
              <a:rPr kumimoji="1" lang="en-US" altLang="ja-JP" sz="2000" dirty="0"/>
              <a:t>2</a:t>
            </a:r>
            <a:r>
              <a:rPr kumimoji="1" lang="ja-JP" altLang="en-US" sz="2000" dirty="0" smtClean="0"/>
              <a:t>相試験　：　実際の</a:t>
            </a:r>
            <a:r>
              <a:rPr lang="ja-JP" altLang="en-US" sz="2000" dirty="0"/>
              <a:t>患者</a:t>
            </a:r>
            <a:r>
              <a:rPr lang="ja-JP" altLang="en-US" sz="2000" dirty="0" smtClean="0"/>
              <a:t>さん</a:t>
            </a:r>
            <a:r>
              <a:rPr lang="ja-JP" altLang="en-US" sz="2000" dirty="0"/>
              <a:t>で</a:t>
            </a:r>
            <a:r>
              <a:rPr lang="ja-JP" altLang="en-US" sz="2000" dirty="0" smtClean="0"/>
              <a:t>、</a:t>
            </a:r>
            <a:r>
              <a:rPr lang="ja-JP" altLang="en-US" sz="2000" dirty="0"/>
              <a:t>有効性と安全性などを</a:t>
            </a:r>
            <a:r>
              <a:rPr lang="ja-JP" altLang="en-US" sz="2000" dirty="0" smtClean="0"/>
              <a:t>調べます。</a:t>
            </a:r>
            <a:endParaRPr lang="en-US" altLang="ja-JP" sz="2000" dirty="0" smtClean="0"/>
          </a:p>
          <a:p>
            <a:pPr marL="725488" lvl="1" indent="-295275"/>
            <a:r>
              <a:rPr kumimoji="1" lang="ja-JP" altLang="en-US" sz="2000" dirty="0" smtClean="0"/>
              <a:t>第</a:t>
            </a:r>
            <a:r>
              <a:rPr kumimoji="1" lang="en-US" altLang="ja-JP" sz="2000" dirty="0"/>
              <a:t>3</a:t>
            </a:r>
            <a:r>
              <a:rPr kumimoji="1" lang="ja-JP" altLang="en-US" sz="2000" dirty="0" smtClean="0"/>
              <a:t>相試験　：　</a:t>
            </a:r>
            <a:r>
              <a:rPr lang="ja-JP" altLang="en-US" sz="2000" dirty="0"/>
              <a:t>多数の患者</a:t>
            </a:r>
            <a:r>
              <a:rPr lang="ja-JP" altLang="en-US" sz="2000" dirty="0" smtClean="0"/>
              <a:t>さん</a:t>
            </a:r>
            <a:r>
              <a:rPr lang="ja-JP" altLang="en-US" sz="2000" dirty="0"/>
              <a:t>で</a:t>
            </a:r>
            <a:r>
              <a:rPr lang="ja-JP" altLang="en-US" sz="2000" dirty="0" smtClean="0"/>
              <a:t>、</a:t>
            </a:r>
            <a:r>
              <a:rPr lang="ja-JP" altLang="en-US" sz="2000" dirty="0"/>
              <a:t>標準的な</a:t>
            </a:r>
            <a:r>
              <a:rPr lang="ja-JP" altLang="en-US" sz="2000" dirty="0" smtClean="0"/>
              <a:t>「</a:t>
            </a:r>
            <a:r>
              <a:rPr lang="ja-JP" altLang="en-US" sz="2000" dirty="0"/>
              <a:t>薬</a:t>
            </a:r>
            <a:r>
              <a:rPr lang="ja-JP" altLang="en-US" sz="2000" dirty="0" smtClean="0"/>
              <a:t>」と</a:t>
            </a:r>
            <a:r>
              <a:rPr lang="ja-JP" altLang="en-US" sz="2000" dirty="0"/>
              <a:t>比較して有効性と</a:t>
            </a:r>
            <a:r>
              <a:rPr lang="ja-JP" altLang="en-US" sz="2000" dirty="0" smtClean="0"/>
              <a:t>安</a:t>
            </a:r>
            <a:r>
              <a:rPr lang="en-US" altLang="ja-JP" sz="2000" dirty="0" smtClean="0"/>
              <a:t>		</a:t>
            </a:r>
            <a:r>
              <a:rPr lang="ja-JP" altLang="en-US" sz="2000" dirty="0" smtClean="0"/>
              <a:t>　　　全性</a:t>
            </a:r>
            <a:r>
              <a:rPr lang="ja-JP" altLang="en-US" sz="2000" dirty="0"/>
              <a:t>を</a:t>
            </a:r>
            <a:r>
              <a:rPr lang="ja-JP" altLang="en-US" sz="2000" dirty="0" smtClean="0"/>
              <a:t>確認します。</a:t>
            </a:r>
            <a:endParaRPr kumimoji="1" lang="en-US" altLang="ja-JP" dirty="0" smtClean="0"/>
          </a:p>
          <a:p>
            <a:r>
              <a:rPr lang="ja-JP" altLang="en-US" sz="2800" dirty="0" smtClean="0"/>
              <a:t>承認申請・製造販売</a:t>
            </a:r>
            <a:endParaRPr lang="en-US" altLang="ja-JP" sz="2800" dirty="0" smtClean="0"/>
          </a:p>
          <a:p>
            <a:pPr lvl="1"/>
            <a:r>
              <a:rPr lang="ja-JP" altLang="en-US" sz="2000" dirty="0" smtClean="0"/>
              <a:t>有効性・安全性が確認されると製造販売が許可されます。</a:t>
            </a:r>
            <a:endParaRPr lang="en-US" altLang="ja-JP" sz="2400" dirty="0" smtClean="0"/>
          </a:p>
          <a:p>
            <a:r>
              <a:rPr kumimoji="1" lang="ja-JP" altLang="en-US" sz="2800" dirty="0" smtClean="0"/>
              <a:t>市販後調査</a:t>
            </a:r>
            <a:endParaRPr kumimoji="1" lang="en-US" altLang="ja-JP" sz="2800" dirty="0" smtClean="0"/>
          </a:p>
          <a:p>
            <a:pPr lvl="1"/>
            <a:r>
              <a:rPr lang="ja-JP" altLang="en-US" sz="2000" dirty="0" smtClean="0"/>
              <a:t>市販後も多く</a:t>
            </a:r>
            <a:r>
              <a:rPr lang="ja-JP" altLang="en-US" sz="2000" dirty="0"/>
              <a:t>の患者さんに使用されたときの安全性や有効性などの情報</a:t>
            </a:r>
            <a:r>
              <a:rPr lang="ja-JP" altLang="en-US" sz="2000" dirty="0" smtClean="0"/>
              <a:t>を収集・分析します。</a:t>
            </a:r>
            <a:endParaRPr kumimoji="1" lang="ja-JP" altLang="en-US" sz="2400" dirty="0"/>
          </a:p>
        </p:txBody>
      </p:sp>
      <p:pic>
        <p:nvPicPr>
          <p:cNvPr id="53249" name="Picture 1" descr="http://www.jpma.or.jp/medicine/med_qa/aboutmed/p_img/sp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400" y="16002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3250" name="Picture 2" descr="http://www.jpma.or.jp/medicine/med_qa/aboutmed/p_img/sp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400" y="16002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3251" name="Picture 3" descr="http://www.jpma.or.jp/medicine/med_qa/aboutmed/p_img/sp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400" y="16002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3252" name="Picture 4" descr="http://www.jpma.or.jp/medicine/med_qa/aboutmed/p_img/sp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400" y="160020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1744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テキスト ボックス 5"/>
          <p:cNvSpPr txBox="1"/>
          <p:nvPr/>
        </p:nvSpPr>
        <p:spPr>
          <a:xfrm>
            <a:off x="2051050" y="549273"/>
            <a:ext cx="4969222" cy="677108"/>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eaLnBrk="1" fontAlgn="auto" hangingPunct="1">
              <a:spcBef>
                <a:spcPts val="0"/>
              </a:spcBef>
              <a:spcAft>
                <a:spcPts val="0"/>
              </a:spcAft>
              <a:defRPr/>
            </a:pPr>
            <a:r>
              <a:rPr lang="ja-JP" altLang="en-US" sz="3200" b="1" dirty="0">
                <a:solidFill>
                  <a:prstClr val="black"/>
                </a:solidFill>
              </a:rPr>
              <a:t>　</a:t>
            </a:r>
            <a:r>
              <a:rPr lang="ja-JP" altLang="en-US" sz="3800" b="1" dirty="0">
                <a:solidFill>
                  <a:prstClr val="black"/>
                </a:solidFill>
              </a:rPr>
              <a:t>インターネットとくすり</a:t>
            </a:r>
          </a:p>
        </p:txBody>
      </p:sp>
      <p:sp>
        <p:nvSpPr>
          <p:cNvPr id="18" name="テキスト ボックス 17"/>
          <p:cNvSpPr txBox="1"/>
          <p:nvPr/>
        </p:nvSpPr>
        <p:spPr>
          <a:xfrm>
            <a:off x="899257" y="1994135"/>
            <a:ext cx="7272808" cy="584775"/>
          </a:xfrm>
          <a:prstGeom prst="rect">
            <a:avLst/>
          </a:prstGeom>
          <a:noFill/>
          <a:ln>
            <a:noFill/>
          </a:ln>
          <a:effectLst/>
        </p:spPr>
        <p:style>
          <a:lnRef idx="2">
            <a:schemeClr val="accent3"/>
          </a:lnRef>
          <a:fillRef idx="1">
            <a:schemeClr val="lt1"/>
          </a:fillRef>
          <a:effectRef idx="0">
            <a:schemeClr val="accent3"/>
          </a:effectRef>
          <a:fontRef idx="minor">
            <a:schemeClr val="dk1"/>
          </a:fontRef>
        </p:style>
        <p:txBody>
          <a:bodyPr>
            <a:spAutoFit/>
          </a:bodyPr>
          <a:lstStyle/>
          <a:p>
            <a:pPr eaLnBrk="1" fontAlgn="auto" hangingPunct="1">
              <a:spcBef>
                <a:spcPts val="0"/>
              </a:spcBef>
              <a:spcAft>
                <a:spcPts val="0"/>
              </a:spcAft>
              <a:defRPr/>
            </a:pPr>
            <a:r>
              <a:rPr lang="ja-JP" altLang="en-US" sz="32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薬もインターネットで買えます・・・が</a:t>
            </a:r>
            <a:endParaRPr lang="ja-JP" altLang="en-US" sz="3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pic>
        <p:nvPicPr>
          <p:cNvPr id="57349" name="Picture 2" descr="C:\Users\Yoshi\AppData\Local\Microsoft\Windows\Temporary Internet Files\Content.IE5\K0BUFK9A\MC90028104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5825" y="188913"/>
            <a:ext cx="151288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3" descr="C:\Users\Yoshi\AppData\Local\Microsoft\Windows\Temporary Internet Files\Content.IE5\K0BUFK9A\MC90021502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788" y="260350"/>
            <a:ext cx="1846262"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2" name="テキスト ボックス 18"/>
          <p:cNvSpPr txBox="1">
            <a:spLocks noChangeArrowheads="1"/>
          </p:cNvSpPr>
          <p:nvPr/>
        </p:nvSpPr>
        <p:spPr bwMode="auto">
          <a:xfrm>
            <a:off x="755576" y="2852936"/>
            <a:ext cx="777723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342900" indent="-342900" eaLnBrk="1" hangingPunct="1">
              <a:spcBef>
                <a:spcPct val="0"/>
              </a:spcBef>
              <a:buFont typeface="Wingdings" panose="05000000000000000000" pitchFamily="2" charset="2"/>
              <a:buChar char="Ø"/>
            </a:pPr>
            <a:r>
              <a:rPr lang="ja-JP" altLang="en-US" sz="2400" b="1" dirty="0" smtClean="0">
                <a:solidFill>
                  <a:srgbClr val="000000"/>
                </a:solidFill>
              </a:rPr>
              <a:t>販売には許可が必要です</a:t>
            </a:r>
            <a:endParaRPr lang="en-US" altLang="ja-JP" sz="2400" b="1" dirty="0" smtClean="0">
              <a:solidFill>
                <a:srgbClr val="000000"/>
              </a:solidFill>
            </a:endParaRPr>
          </a:p>
          <a:p>
            <a:pPr eaLnBrk="1" hangingPunct="1">
              <a:spcBef>
                <a:spcPct val="0"/>
              </a:spcBef>
              <a:buFontTx/>
              <a:buNone/>
            </a:pPr>
            <a:r>
              <a:rPr lang="ja-JP" altLang="en-US" sz="2400" b="1" dirty="0" smtClean="0">
                <a:solidFill>
                  <a:srgbClr val="000000"/>
                </a:solidFill>
              </a:rPr>
              <a:t>　厚生労働省ホームページ　「</a:t>
            </a:r>
            <a:r>
              <a:rPr lang="ja-JP" altLang="en-US" sz="2400" b="1" dirty="0" smtClean="0"/>
              <a:t>一般用医</a:t>
            </a:r>
            <a:r>
              <a:rPr lang="ja-JP" altLang="en-US" sz="2400" b="1" dirty="0"/>
              <a:t>薬品の販売サイト</a:t>
            </a:r>
            <a:r>
              <a:rPr lang="ja-JP" altLang="en-US" sz="2400" b="1" dirty="0" smtClean="0"/>
              <a:t>一覧」からお店を選びます。</a:t>
            </a:r>
            <a:endParaRPr lang="en-US" altLang="ja-JP" sz="2400" b="1" dirty="0" smtClean="0"/>
          </a:p>
          <a:p>
            <a:pPr eaLnBrk="1" hangingPunct="1">
              <a:spcBef>
                <a:spcPct val="0"/>
              </a:spcBef>
              <a:buFontTx/>
              <a:buNone/>
            </a:pPr>
            <a:endParaRPr lang="en-US" altLang="ja-JP" sz="2400" b="1" dirty="0"/>
          </a:p>
          <a:p>
            <a:pPr marL="342900" indent="-342900" eaLnBrk="1" hangingPunct="1">
              <a:spcBef>
                <a:spcPct val="0"/>
              </a:spcBef>
              <a:buFont typeface="Wingdings" panose="05000000000000000000" pitchFamily="2" charset="2"/>
              <a:buChar char="Ø"/>
            </a:pPr>
            <a:r>
              <a:rPr lang="ja-JP" altLang="en-US" sz="2400" b="1" dirty="0" smtClean="0"/>
              <a:t>要指導医薬品、医療用医薬品は購入できません。</a:t>
            </a:r>
            <a:endParaRPr lang="en-US" altLang="ja-JP" sz="2400" b="1" dirty="0" smtClean="0"/>
          </a:p>
          <a:p>
            <a:pPr eaLnBrk="1" hangingPunct="1">
              <a:spcBef>
                <a:spcPct val="0"/>
              </a:spcBef>
              <a:buFontTx/>
              <a:buNone/>
            </a:pPr>
            <a:endParaRPr lang="en-US" altLang="ja-JP" sz="2400" b="1" dirty="0">
              <a:solidFill>
                <a:srgbClr val="000000"/>
              </a:solidFill>
            </a:endParaRPr>
          </a:p>
          <a:p>
            <a:pPr marL="342900" indent="-342900" eaLnBrk="1" hangingPunct="1">
              <a:spcBef>
                <a:spcPct val="0"/>
              </a:spcBef>
              <a:buFont typeface="Wingdings" panose="05000000000000000000" pitchFamily="2" charset="2"/>
              <a:buChar char="Ø"/>
            </a:pPr>
            <a:r>
              <a:rPr lang="ja-JP" altLang="en-US" sz="2400" b="1" dirty="0" smtClean="0">
                <a:solidFill>
                  <a:srgbClr val="000000"/>
                </a:solidFill>
              </a:rPr>
              <a:t>例えばグーグルなどで欲しい薬品名を検索すると海外や違法なサイトが表示される場合があります。</a:t>
            </a:r>
            <a:endParaRPr lang="ja-JP" altLang="en-US" sz="2400"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988840"/>
            <a:ext cx="6591926" cy="4622746"/>
          </a:xfrm>
          <a:prstGeom prst="rect">
            <a:avLst/>
          </a:prstGeom>
        </p:spPr>
      </p:pic>
      <p:sp>
        <p:nvSpPr>
          <p:cNvPr id="2" name="タイトル 1"/>
          <p:cNvSpPr>
            <a:spLocks noGrp="1"/>
          </p:cNvSpPr>
          <p:nvPr>
            <p:ph type="title"/>
          </p:nvPr>
        </p:nvSpPr>
        <p:spPr>
          <a:xfrm>
            <a:off x="457200" y="274638"/>
            <a:ext cx="8229600" cy="994122"/>
          </a:xfrm>
        </p:spPr>
        <p:txBody>
          <a:bodyPr/>
          <a:lstStyle/>
          <a:p>
            <a:r>
              <a:rPr kumimoji="1" lang="ja-JP" altLang="en-US" sz="4000" dirty="0" smtClean="0"/>
              <a:t>海外サイトではこんなリスクも</a:t>
            </a:r>
            <a:endParaRPr kumimoji="1" lang="ja-JP" altLang="en-US" sz="4000" dirty="0"/>
          </a:p>
        </p:txBody>
      </p:sp>
      <p:sp>
        <p:nvSpPr>
          <p:cNvPr id="3" name="コンテンツ プレースホルダー 2"/>
          <p:cNvSpPr>
            <a:spLocks noGrp="1"/>
          </p:cNvSpPr>
          <p:nvPr>
            <p:ph idx="1"/>
          </p:nvPr>
        </p:nvSpPr>
        <p:spPr>
          <a:xfrm>
            <a:off x="457200" y="1412776"/>
            <a:ext cx="8229600" cy="4713387"/>
          </a:xfrm>
        </p:spPr>
        <p:txBody>
          <a:bodyPr/>
          <a:lstStyle/>
          <a:p>
            <a:r>
              <a:rPr lang="ja-JP" altLang="en-US" dirty="0"/>
              <a:t>ニセ</a:t>
            </a:r>
            <a:r>
              <a:rPr lang="ja-JP" altLang="en-US" dirty="0" smtClean="0"/>
              <a:t>薬がある！</a:t>
            </a:r>
            <a:endParaRPr lang="en-US" altLang="ja-JP" dirty="0" smtClean="0"/>
          </a:p>
          <a:p>
            <a:r>
              <a:rPr kumimoji="1" lang="ja-JP" altLang="en-US" dirty="0" smtClean="0"/>
              <a:t>不衛</a:t>
            </a:r>
            <a:r>
              <a:rPr kumimoji="1" lang="ja-JP" altLang="en-US" dirty="0" smtClean="0">
                <a:solidFill>
                  <a:schemeClr val="bg1"/>
                </a:solidFill>
              </a:rPr>
              <a:t>生な工場で作られている</a:t>
            </a:r>
            <a:endParaRPr kumimoji="1" lang="en-US" altLang="ja-JP" dirty="0" smtClean="0">
              <a:solidFill>
                <a:schemeClr val="bg1"/>
              </a:solidFill>
            </a:endParaRPr>
          </a:p>
          <a:p>
            <a:endParaRPr kumimoji="1" lang="ja-JP" altLang="en-US" dirty="0"/>
          </a:p>
        </p:txBody>
      </p:sp>
    </p:spTree>
    <p:extLst>
      <p:ext uri="{BB962C8B-B14F-4D97-AF65-F5344CB8AC3E}">
        <p14:creationId xmlns:p14="http://schemas.microsoft.com/office/powerpoint/2010/main" val="28158990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テキスト ボックス 2"/>
          <p:cNvSpPr txBox="1">
            <a:spLocks noChangeArrowheads="1"/>
          </p:cNvSpPr>
          <p:nvPr/>
        </p:nvSpPr>
        <p:spPr bwMode="auto">
          <a:xfrm>
            <a:off x="684213" y="2349500"/>
            <a:ext cx="80645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3600" dirty="0">
                <a:latin typeface="Arial" pitchFamily="34" charset="0"/>
              </a:rPr>
              <a:t>　　</a:t>
            </a:r>
            <a:r>
              <a:rPr lang="ja-JP" altLang="en-US" sz="4000" dirty="0">
                <a:latin typeface="Arial" pitchFamily="34" charset="0"/>
              </a:rPr>
              <a:t>問題</a:t>
            </a:r>
            <a:r>
              <a:rPr lang="en-US" altLang="ja-JP" sz="4000" dirty="0">
                <a:latin typeface="Arial" pitchFamily="34" charset="0"/>
              </a:rPr>
              <a:t>1</a:t>
            </a:r>
            <a:br>
              <a:rPr lang="en-US" altLang="ja-JP" sz="4000" dirty="0">
                <a:latin typeface="Arial" pitchFamily="34" charset="0"/>
              </a:rPr>
            </a:br>
            <a:r>
              <a:rPr lang="ja-JP" altLang="en-US" sz="4000" dirty="0">
                <a:latin typeface="Arial" pitchFamily="34" charset="0"/>
              </a:rPr>
              <a:t>タバコのけむりに含まれる有害物質は何種類？</a:t>
            </a:r>
            <a:br>
              <a:rPr lang="ja-JP" altLang="en-US" sz="4000" dirty="0">
                <a:latin typeface="Arial" pitchFamily="34" charset="0"/>
              </a:rPr>
            </a:br>
            <a:r>
              <a:rPr lang="ja-JP" altLang="en-US" sz="4000" dirty="0">
                <a:latin typeface="Arial" pitchFamily="34" charset="0"/>
              </a:rPr>
              <a:t>　　　</a:t>
            </a:r>
            <a:r>
              <a:rPr lang="en-US" altLang="ja-JP" sz="4000" dirty="0">
                <a:latin typeface="Arial" pitchFamily="34" charset="0"/>
              </a:rPr>
              <a:t>(1)</a:t>
            </a:r>
            <a:r>
              <a:rPr lang="ja-JP" altLang="en-US" sz="4000" dirty="0">
                <a:latin typeface="Arial" pitchFamily="34" charset="0"/>
              </a:rPr>
              <a:t>　</a:t>
            </a:r>
            <a:r>
              <a:rPr lang="en-US" altLang="ja-JP" sz="4000" dirty="0">
                <a:latin typeface="Arial" pitchFamily="34" charset="0"/>
              </a:rPr>
              <a:t>3</a:t>
            </a:r>
            <a:r>
              <a:rPr lang="ja-JP" altLang="en-US" sz="4000" dirty="0">
                <a:latin typeface="Arial" pitchFamily="34" charset="0"/>
              </a:rPr>
              <a:t>種類</a:t>
            </a:r>
            <a:br>
              <a:rPr lang="ja-JP" altLang="en-US" sz="4000" dirty="0">
                <a:latin typeface="Arial" pitchFamily="34" charset="0"/>
              </a:rPr>
            </a:br>
            <a:r>
              <a:rPr lang="ja-JP" altLang="en-US" sz="4000" dirty="0">
                <a:latin typeface="Arial" pitchFamily="34" charset="0"/>
              </a:rPr>
              <a:t>　　　</a:t>
            </a:r>
            <a:r>
              <a:rPr lang="en-US" altLang="ja-JP" sz="4000" dirty="0">
                <a:latin typeface="Arial" pitchFamily="34" charset="0"/>
              </a:rPr>
              <a:t>(2)</a:t>
            </a:r>
            <a:r>
              <a:rPr lang="ja-JP" altLang="en-US" sz="4000" dirty="0">
                <a:latin typeface="Arial" pitchFamily="34" charset="0"/>
              </a:rPr>
              <a:t>　</a:t>
            </a:r>
            <a:r>
              <a:rPr lang="en-US" altLang="ja-JP" sz="4000" dirty="0">
                <a:latin typeface="Arial" pitchFamily="34" charset="0"/>
              </a:rPr>
              <a:t>200</a:t>
            </a:r>
            <a:r>
              <a:rPr lang="ja-JP" altLang="en-US" sz="4000" dirty="0">
                <a:latin typeface="Arial" pitchFamily="34" charset="0"/>
              </a:rPr>
              <a:t>種類</a:t>
            </a:r>
            <a:br>
              <a:rPr lang="ja-JP" altLang="en-US" sz="4000" dirty="0">
                <a:latin typeface="Arial" pitchFamily="34" charset="0"/>
              </a:rPr>
            </a:br>
            <a:r>
              <a:rPr lang="ja-JP" altLang="en-US" sz="4000" dirty="0">
                <a:latin typeface="Arial" pitchFamily="34" charset="0"/>
              </a:rPr>
              <a:t>　　　</a:t>
            </a:r>
            <a:r>
              <a:rPr lang="en-US" altLang="ja-JP" sz="4000" dirty="0">
                <a:latin typeface="Arial" pitchFamily="34" charset="0"/>
              </a:rPr>
              <a:t>(3)</a:t>
            </a:r>
            <a:r>
              <a:rPr lang="ja-JP" altLang="en-US" sz="4000" dirty="0">
                <a:latin typeface="Arial" pitchFamily="34" charset="0"/>
              </a:rPr>
              <a:t>　</a:t>
            </a:r>
            <a:r>
              <a:rPr lang="en-US" altLang="ja-JP" sz="4000" dirty="0">
                <a:latin typeface="Arial" pitchFamily="34" charset="0"/>
              </a:rPr>
              <a:t>4000</a:t>
            </a:r>
            <a:r>
              <a:rPr lang="ja-JP" altLang="en-US" sz="4000" dirty="0">
                <a:latin typeface="Arial" pitchFamily="34" charset="0"/>
              </a:rPr>
              <a:t>種類</a:t>
            </a:r>
            <a:endParaRPr lang="ja-JP" altLang="en-US" sz="2400" dirty="0">
              <a:latin typeface="Arial" pitchFamily="34" charset="0"/>
            </a:endParaRPr>
          </a:p>
        </p:txBody>
      </p:sp>
      <p:sp>
        <p:nvSpPr>
          <p:cNvPr id="4" name="テキスト ボックス 3"/>
          <p:cNvSpPr txBox="1"/>
          <p:nvPr/>
        </p:nvSpPr>
        <p:spPr>
          <a:xfrm>
            <a:off x="0" y="332656"/>
            <a:ext cx="9183750" cy="2880320"/>
          </a:xfrm>
          <a:prstGeom prst="rect">
            <a:avLst/>
          </a:prstGeom>
          <a:noFill/>
        </p:spPr>
        <p:txBody>
          <a:bodyPr>
            <a:prstTxWarp prst="textArchUpPour">
              <a:avLst/>
            </a:prstTxWarp>
            <a:spAutoFit/>
          </a:bodyPr>
          <a:lstStyle/>
          <a:p>
            <a:pPr eaLnBrk="1" hangingPunct="1">
              <a:defRPr/>
            </a:pPr>
            <a:r>
              <a:rPr lang="ja-JP" altLang="en-US" sz="4400" dirty="0">
                <a:solidFill>
                  <a:srgbClr val="7030A0"/>
                </a:solidFill>
              </a:rPr>
              <a:t>タバコ・クイズ</a:t>
            </a:r>
            <a:endParaRPr lang="ja-JP" altLang="en-US" sz="3600" dirty="0">
              <a:solidFill>
                <a:srgbClr val="7030A0"/>
              </a:solidFill>
            </a:endParaRPr>
          </a:p>
        </p:txBody>
      </p:sp>
      <p:sp>
        <p:nvSpPr>
          <p:cNvPr id="5" name="円/楕円 4"/>
          <p:cNvSpPr/>
          <p:nvPr/>
        </p:nvSpPr>
        <p:spPr>
          <a:xfrm>
            <a:off x="2555875" y="4797425"/>
            <a:ext cx="2376488" cy="647700"/>
          </a:xfrm>
          <a:prstGeom prst="ellipse">
            <a:avLst/>
          </a:prstGeom>
          <a:noFill/>
          <a:ln w="63500">
            <a:solidFill>
              <a:srgbClr val="FF0000"/>
            </a:solidFill>
          </a:ln>
          <a:effectLst>
            <a:outerShdw dist="50800" dir="12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6" name="図 9" descr="fpa_log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テキスト ボックス 3"/>
          <p:cNvSpPr txBox="1">
            <a:spLocks noChangeArrowheads="1"/>
          </p:cNvSpPr>
          <p:nvPr/>
        </p:nvSpPr>
        <p:spPr bwMode="auto">
          <a:xfrm>
            <a:off x="900113" y="1125538"/>
            <a:ext cx="76327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3600">
                <a:latin typeface="Arial" pitchFamily="34" charset="0"/>
              </a:rPr>
              <a:t>問題</a:t>
            </a:r>
            <a:r>
              <a:rPr lang="en-US" altLang="ja-JP" sz="3600">
                <a:latin typeface="Arial" pitchFamily="34" charset="0"/>
              </a:rPr>
              <a:t>2</a:t>
            </a:r>
          </a:p>
          <a:p>
            <a:pPr eaLnBrk="1" hangingPunct="1">
              <a:spcBef>
                <a:spcPct val="0"/>
              </a:spcBef>
              <a:buFontTx/>
              <a:buNone/>
            </a:pPr>
            <a:r>
              <a:rPr lang="en-US" altLang="ja-JP" sz="3600">
                <a:latin typeface="Arial" pitchFamily="34" charset="0"/>
              </a:rPr>
              <a:t/>
            </a:r>
            <a:br>
              <a:rPr lang="en-US" altLang="ja-JP" sz="3600">
                <a:latin typeface="Arial" pitchFamily="34" charset="0"/>
              </a:rPr>
            </a:br>
            <a:r>
              <a:rPr lang="ja-JP" altLang="en-US" sz="3600">
                <a:latin typeface="Arial" pitchFamily="34" charset="0"/>
              </a:rPr>
              <a:t>「</a:t>
            </a:r>
            <a:r>
              <a:rPr lang="en-US" altLang="ja-JP" sz="3600">
                <a:latin typeface="Arial" pitchFamily="34" charset="0"/>
              </a:rPr>
              <a:t>3</a:t>
            </a:r>
            <a:r>
              <a:rPr lang="ja-JP" altLang="en-US" sz="3600">
                <a:latin typeface="Arial" pitchFamily="34" charset="0"/>
              </a:rPr>
              <a:t>大有害物質」といわれているものは「タール」と「一酸化炭素」と何？</a:t>
            </a:r>
            <a:endParaRPr lang="en-US" altLang="ja-JP" sz="3600">
              <a:latin typeface="Arial" pitchFamily="34" charset="0"/>
            </a:endParaRPr>
          </a:p>
          <a:p>
            <a:pPr eaLnBrk="1" hangingPunct="1">
              <a:spcBef>
                <a:spcPct val="0"/>
              </a:spcBef>
              <a:buFontTx/>
              <a:buNone/>
            </a:pPr>
            <a:r>
              <a:rPr lang="ja-JP" altLang="en-US" sz="3600">
                <a:latin typeface="Arial" pitchFamily="34" charset="0"/>
              </a:rPr>
              <a:t/>
            </a:r>
            <a:br>
              <a:rPr lang="ja-JP" altLang="en-US" sz="3600">
                <a:latin typeface="Arial" pitchFamily="34" charset="0"/>
              </a:rPr>
            </a:br>
            <a:r>
              <a:rPr lang="en-US" altLang="ja-JP" sz="3600">
                <a:latin typeface="Arial" pitchFamily="34" charset="0"/>
              </a:rPr>
              <a:t>(1)</a:t>
            </a:r>
            <a:r>
              <a:rPr lang="ja-JP" altLang="en-US" sz="3600">
                <a:latin typeface="Arial" pitchFamily="34" charset="0"/>
              </a:rPr>
              <a:t>　デコピン</a:t>
            </a:r>
            <a:br>
              <a:rPr lang="ja-JP" altLang="en-US" sz="3600">
                <a:latin typeface="Arial" pitchFamily="34" charset="0"/>
              </a:rPr>
            </a:br>
            <a:r>
              <a:rPr lang="en-US" altLang="ja-JP" sz="3600">
                <a:latin typeface="Arial" pitchFamily="34" charset="0"/>
              </a:rPr>
              <a:t>(2)</a:t>
            </a:r>
            <a:r>
              <a:rPr lang="ja-JP" altLang="en-US" sz="3600">
                <a:latin typeface="Arial" pitchFamily="34" charset="0"/>
              </a:rPr>
              <a:t>　ニコチン</a:t>
            </a:r>
            <a:br>
              <a:rPr lang="ja-JP" altLang="en-US" sz="3600">
                <a:latin typeface="Arial" pitchFamily="34" charset="0"/>
              </a:rPr>
            </a:br>
            <a:r>
              <a:rPr lang="en-US" altLang="ja-JP" sz="3600">
                <a:latin typeface="Arial" pitchFamily="34" charset="0"/>
              </a:rPr>
              <a:t>(3)</a:t>
            </a:r>
            <a:r>
              <a:rPr lang="ja-JP" altLang="en-US" sz="3600">
                <a:latin typeface="Arial" pitchFamily="34" charset="0"/>
              </a:rPr>
              <a:t>　ニンジン</a:t>
            </a:r>
            <a:r>
              <a:rPr lang="ja-JP" altLang="en-US" sz="1800">
                <a:latin typeface="Arial" pitchFamily="34" charset="0"/>
              </a:rPr>
              <a:t/>
            </a:r>
            <a:br>
              <a:rPr lang="ja-JP" altLang="en-US" sz="1800">
                <a:latin typeface="Arial" pitchFamily="34" charset="0"/>
              </a:rPr>
            </a:br>
            <a:endParaRPr lang="ja-JP" altLang="en-US" sz="1800">
              <a:latin typeface="Arial" pitchFamily="34" charset="0"/>
            </a:endParaRPr>
          </a:p>
          <a:p>
            <a:pPr eaLnBrk="1" hangingPunct="1">
              <a:spcBef>
                <a:spcPct val="0"/>
              </a:spcBef>
              <a:buFontTx/>
              <a:buNone/>
            </a:pPr>
            <a:endParaRPr lang="ja-JP" altLang="en-US" sz="1800">
              <a:latin typeface="Arial" pitchFamily="34" charset="0"/>
            </a:endParaRPr>
          </a:p>
        </p:txBody>
      </p:sp>
      <p:sp>
        <p:nvSpPr>
          <p:cNvPr id="3" name="円/楕円 2"/>
          <p:cNvSpPr/>
          <p:nvPr/>
        </p:nvSpPr>
        <p:spPr>
          <a:xfrm>
            <a:off x="1547813" y="4437063"/>
            <a:ext cx="2376487" cy="647700"/>
          </a:xfrm>
          <a:prstGeom prst="ellipse">
            <a:avLst/>
          </a:prstGeom>
          <a:noFill/>
          <a:ln w="63500">
            <a:solidFill>
              <a:srgbClr val="FF0000"/>
            </a:solidFill>
          </a:ln>
          <a:effectLst>
            <a:outerShdw dist="50800" dir="12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4" name="図 9" descr="fpa_log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ja-JP" altLang="en-US" smtClean="0">
                <a:solidFill>
                  <a:schemeClr val="hlink"/>
                </a:solidFill>
              </a:rPr>
              <a:t>たばこの</a:t>
            </a:r>
            <a:r>
              <a:rPr lang="en-US" altLang="ja-JP" smtClean="0">
                <a:solidFill>
                  <a:schemeClr val="hlink"/>
                </a:solidFill>
              </a:rPr>
              <a:t>3</a:t>
            </a:r>
            <a:r>
              <a:rPr lang="ja-JP" altLang="en-US" smtClean="0">
                <a:solidFill>
                  <a:schemeClr val="hlink"/>
                </a:solidFill>
              </a:rPr>
              <a:t>大有害物質</a:t>
            </a:r>
          </a:p>
        </p:txBody>
      </p:sp>
      <p:sp>
        <p:nvSpPr>
          <p:cNvPr id="61443" name="Rectangle 3"/>
          <p:cNvSpPr>
            <a:spLocks noGrp="1" noChangeArrowheads="1"/>
          </p:cNvSpPr>
          <p:nvPr>
            <p:ph type="body" idx="1"/>
          </p:nvPr>
        </p:nvSpPr>
        <p:spPr>
          <a:xfrm>
            <a:off x="457200" y="1341438"/>
            <a:ext cx="8229600" cy="4784725"/>
          </a:xfrm>
          <a:solidFill>
            <a:schemeClr val="accent1">
              <a:alpha val="30980"/>
            </a:schemeClr>
          </a:solidFill>
          <a:ln w="38100">
            <a:solidFill>
              <a:srgbClr val="808080"/>
            </a:solidFill>
            <a:miter lim="800000"/>
            <a:headEnd/>
            <a:tailEnd/>
          </a:ln>
        </p:spPr>
        <p:txBody>
          <a:bodyPr/>
          <a:lstStyle/>
          <a:p>
            <a:pPr eaLnBrk="1" hangingPunct="1">
              <a:lnSpc>
                <a:spcPct val="80000"/>
              </a:lnSpc>
            </a:pPr>
            <a:r>
              <a:rPr lang="ja-JP" altLang="en-US" sz="2800" dirty="0" smtClean="0">
                <a:solidFill>
                  <a:srgbClr val="FF0000"/>
                </a:solidFill>
              </a:rPr>
              <a:t>ニコチン</a:t>
            </a:r>
            <a:endParaRPr lang="ja-JP" altLang="en-US" sz="2800" dirty="0" smtClean="0"/>
          </a:p>
          <a:p>
            <a:pPr eaLnBrk="1" hangingPunct="1">
              <a:lnSpc>
                <a:spcPct val="80000"/>
              </a:lnSpc>
              <a:buFontTx/>
              <a:buNone/>
            </a:pPr>
            <a:r>
              <a:rPr lang="ja-JP" altLang="en-US" sz="2400" dirty="0" smtClean="0"/>
              <a:t>　 毛細血管を収縮させてからだの中の血液の流れを悪くします。また依存性があり、たばこをやめたくてもイライラなどの離脱症状（禁断症状）がでてしまい、喫煙をやめれないのはニコチンが原因で、これをニコチン依存症といいます。</a:t>
            </a:r>
          </a:p>
          <a:p>
            <a:pPr eaLnBrk="1" hangingPunct="1">
              <a:lnSpc>
                <a:spcPct val="80000"/>
              </a:lnSpc>
            </a:pPr>
            <a:endParaRPr lang="ja-JP" altLang="en-US" sz="2400" dirty="0" smtClean="0"/>
          </a:p>
          <a:p>
            <a:pPr eaLnBrk="1" hangingPunct="1">
              <a:lnSpc>
                <a:spcPct val="80000"/>
              </a:lnSpc>
            </a:pPr>
            <a:r>
              <a:rPr lang="ja-JP" altLang="en-US" sz="2800" dirty="0" smtClean="0">
                <a:solidFill>
                  <a:srgbClr val="FF0000"/>
                </a:solidFill>
              </a:rPr>
              <a:t>一酸化炭素</a:t>
            </a:r>
            <a:endParaRPr lang="ja-JP" altLang="en-US" sz="2800" dirty="0" smtClean="0"/>
          </a:p>
          <a:p>
            <a:pPr eaLnBrk="1" hangingPunct="1">
              <a:lnSpc>
                <a:spcPct val="80000"/>
              </a:lnSpc>
              <a:buFontTx/>
              <a:buNone/>
            </a:pPr>
            <a:r>
              <a:rPr lang="ja-JP" altLang="en-US" sz="2400" dirty="0" smtClean="0"/>
              <a:t>　　たばこの煙に含まれる一酸化炭素は血液で運ばれる酸素の量を少なくして細胞の働きを鈍くします。</a:t>
            </a:r>
          </a:p>
          <a:p>
            <a:pPr eaLnBrk="1" hangingPunct="1">
              <a:lnSpc>
                <a:spcPct val="80000"/>
              </a:lnSpc>
            </a:pPr>
            <a:endParaRPr lang="ja-JP" altLang="en-US" sz="2400" dirty="0" smtClean="0"/>
          </a:p>
          <a:p>
            <a:pPr eaLnBrk="1" hangingPunct="1">
              <a:lnSpc>
                <a:spcPct val="80000"/>
              </a:lnSpc>
            </a:pPr>
            <a:r>
              <a:rPr lang="ja-JP" altLang="en-US" sz="2800" dirty="0" smtClean="0">
                <a:solidFill>
                  <a:srgbClr val="FF0000"/>
                </a:solidFill>
              </a:rPr>
              <a:t>タール</a:t>
            </a:r>
          </a:p>
          <a:p>
            <a:pPr eaLnBrk="1" hangingPunct="1">
              <a:lnSpc>
                <a:spcPct val="80000"/>
              </a:lnSpc>
              <a:buFontTx/>
              <a:buNone/>
            </a:pPr>
            <a:r>
              <a:rPr lang="ja-JP" altLang="en-US" sz="2400" dirty="0" smtClean="0"/>
              <a:t>　　タールは発がん性物質の代表的な成分です。タールは正常な細胞をガン細胞に変えてしまいます。</a:t>
            </a:r>
          </a:p>
        </p:txBody>
      </p:sp>
      <p:pic>
        <p:nvPicPr>
          <p:cNvPr id="4" name="図 9" descr="fpa_log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コンテンツ プレースホルダ 2"/>
          <p:cNvSpPr>
            <a:spLocks noGrp="1"/>
          </p:cNvSpPr>
          <p:nvPr>
            <p:ph sz="quarter" idx="4294967295"/>
          </p:nvPr>
        </p:nvSpPr>
        <p:spPr>
          <a:xfrm>
            <a:off x="395288" y="908050"/>
            <a:ext cx="8569325" cy="5218113"/>
          </a:xfrm>
        </p:spPr>
        <p:txBody>
          <a:bodyPr/>
          <a:lstStyle/>
          <a:p>
            <a:pPr eaLnBrk="1" hangingPunct="1">
              <a:buFontTx/>
              <a:buNone/>
            </a:pPr>
            <a:r>
              <a:rPr lang="ja-JP" altLang="en-US" smtClean="0"/>
              <a:t>　</a:t>
            </a:r>
            <a:r>
              <a:rPr lang="ja-JP" altLang="en-US" sz="3600" smtClean="0"/>
              <a:t>問題</a:t>
            </a:r>
            <a:r>
              <a:rPr lang="en-US" altLang="ja-JP" sz="3600" smtClean="0"/>
              <a:t>3</a:t>
            </a:r>
          </a:p>
          <a:p>
            <a:pPr eaLnBrk="1" hangingPunct="1">
              <a:buFontTx/>
              <a:buNone/>
            </a:pPr>
            <a:r>
              <a:rPr lang="en-US" altLang="ja-JP" sz="3600" smtClean="0"/>
              <a:t/>
            </a:r>
            <a:br>
              <a:rPr lang="en-US" altLang="ja-JP" sz="3600" smtClean="0"/>
            </a:br>
            <a:r>
              <a:rPr lang="ja-JP" altLang="en-US" sz="3600" smtClean="0"/>
              <a:t>ニコチンの作用でまちがえているものは？</a:t>
            </a:r>
            <a:endParaRPr lang="en-US" altLang="ja-JP" sz="3600" smtClean="0"/>
          </a:p>
          <a:p>
            <a:pPr eaLnBrk="1" hangingPunct="1">
              <a:buFontTx/>
              <a:buNone/>
            </a:pPr>
            <a:r>
              <a:rPr lang="ja-JP" altLang="en-US" sz="3600" smtClean="0"/>
              <a:t/>
            </a:r>
            <a:br>
              <a:rPr lang="ja-JP" altLang="en-US" sz="3600" smtClean="0"/>
            </a:br>
            <a:r>
              <a:rPr lang="en-US" altLang="ja-JP" sz="3600" smtClean="0"/>
              <a:t>(1)</a:t>
            </a:r>
            <a:r>
              <a:rPr lang="ja-JP" altLang="en-US" sz="3600" smtClean="0"/>
              <a:t>　血液の流れを悪くする</a:t>
            </a:r>
            <a:br>
              <a:rPr lang="ja-JP" altLang="en-US" sz="3600" smtClean="0"/>
            </a:br>
            <a:r>
              <a:rPr lang="en-US" altLang="ja-JP" sz="3600" smtClean="0"/>
              <a:t>(2)</a:t>
            </a:r>
            <a:r>
              <a:rPr lang="ja-JP" altLang="en-US" sz="3600" smtClean="0"/>
              <a:t>　タバコをやめられなくする</a:t>
            </a:r>
            <a:br>
              <a:rPr lang="ja-JP" altLang="en-US" sz="3600" smtClean="0"/>
            </a:br>
            <a:r>
              <a:rPr lang="en-US" altLang="ja-JP" sz="3600" smtClean="0"/>
              <a:t>(3)</a:t>
            </a:r>
            <a:r>
              <a:rPr lang="ja-JP" altLang="en-US" sz="3600" smtClean="0"/>
              <a:t>　気持ちをリラックスさせる</a:t>
            </a:r>
            <a:r>
              <a:rPr lang="ja-JP" altLang="en-US" smtClean="0"/>
              <a:t/>
            </a:r>
            <a:br>
              <a:rPr lang="ja-JP" altLang="en-US" smtClean="0"/>
            </a:br>
            <a:endParaRPr lang="ja-JP" altLang="en-US" smtClean="0"/>
          </a:p>
          <a:p>
            <a:pPr eaLnBrk="1" hangingPunct="1"/>
            <a:endParaRPr lang="ja-JP" altLang="en-US" smtClean="0"/>
          </a:p>
        </p:txBody>
      </p:sp>
      <p:sp>
        <p:nvSpPr>
          <p:cNvPr id="4" name="円/楕円 3"/>
          <p:cNvSpPr/>
          <p:nvPr/>
        </p:nvSpPr>
        <p:spPr>
          <a:xfrm>
            <a:off x="1476375" y="4292600"/>
            <a:ext cx="5183188" cy="792163"/>
          </a:xfrm>
          <a:prstGeom prst="ellipse">
            <a:avLst/>
          </a:prstGeom>
          <a:noFill/>
          <a:ln w="63500">
            <a:solidFill>
              <a:srgbClr val="FF0000"/>
            </a:solidFill>
          </a:ln>
          <a:effectLst>
            <a:outerShdw dist="50800" dir="12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5" name="図 9" descr="fpa_log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コンテンツ プレースホルダ 2"/>
          <p:cNvSpPr>
            <a:spLocks noGrp="1"/>
          </p:cNvSpPr>
          <p:nvPr>
            <p:ph sz="quarter" idx="4294967295"/>
          </p:nvPr>
        </p:nvSpPr>
        <p:spPr>
          <a:xfrm>
            <a:off x="250825" y="908050"/>
            <a:ext cx="8893175" cy="5218113"/>
          </a:xfrm>
        </p:spPr>
        <p:txBody>
          <a:bodyPr/>
          <a:lstStyle/>
          <a:p>
            <a:pPr eaLnBrk="1" hangingPunct="1">
              <a:buFontTx/>
              <a:buNone/>
            </a:pPr>
            <a:r>
              <a:rPr lang="ja-JP" altLang="en-US" smtClean="0"/>
              <a:t>　</a:t>
            </a:r>
            <a:r>
              <a:rPr lang="ja-JP" altLang="en-US" sz="3600" smtClean="0"/>
              <a:t>問題</a:t>
            </a:r>
            <a:r>
              <a:rPr lang="en-US" altLang="ja-JP" sz="3600" smtClean="0"/>
              <a:t>4</a:t>
            </a:r>
          </a:p>
          <a:p>
            <a:pPr eaLnBrk="1" hangingPunct="1">
              <a:buFontTx/>
              <a:buNone/>
            </a:pPr>
            <a:r>
              <a:rPr lang="en-US" altLang="ja-JP" sz="3600" smtClean="0"/>
              <a:t/>
            </a:r>
            <a:br>
              <a:rPr lang="en-US" altLang="ja-JP" sz="3600" smtClean="0"/>
            </a:br>
            <a:r>
              <a:rPr lang="ja-JP" altLang="en-US" sz="3600" smtClean="0"/>
              <a:t>低タールのタバコとは？</a:t>
            </a:r>
            <a:endParaRPr lang="en-US" altLang="ja-JP" sz="3600" smtClean="0"/>
          </a:p>
          <a:p>
            <a:pPr eaLnBrk="1" hangingPunct="1">
              <a:buFontTx/>
              <a:buNone/>
            </a:pPr>
            <a:r>
              <a:rPr lang="ja-JP" altLang="en-US" sz="3600" smtClean="0"/>
              <a:t/>
            </a:r>
            <a:br>
              <a:rPr lang="ja-JP" altLang="en-US" sz="3600" smtClean="0"/>
            </a:br>
            <a:r>
              <a:rPr lang="en-US" altLang="ja-JP" sz="3600" smtClean="0"/>
              <a:t>(1)</a:t>
            </a:r>
            <a:r>
              <a:rPr lang="ja-JP" altLang="en-US" sz="3600" smtClean="0"/>
              <a:t>　葉を加工し有毒物質を減らしてある</a:t>
            </a:r>
            <a:br>
              <a:rPr lang="ja-JP" altLang="en-US" sz="3600" smtClean="0"/>
            </a:br>
            <a:r>
              <a:rPr lang="en-US" altLang="ja-JP" sz="3600" smtClean="0"/>
              <a:t>(2)</a:t>
            </a:r>
            <a:r>
              <a:rPr lang="ja-JP" altLang="en-US" sz="3600" smtClean="0"/>
              <a:t>　特殊フィルターが有害物質を吸着する</a:t>
            </a:r>
            <a:br>
              <a:rPr lang="ja-JP" altLang="en-US" sz="3600" smtClean="0"/>
            </a:br>
            <a:r>
              <a:rPr lang="en-US" altLang="ja-JP" sz="3600" smtClean="0"/>
              <a:t>(3)</a:t>
            </a:r>
            <a:r>
              <a:rPr lang="ja-JP" altLang="en-US" sz="3600" smtClean="0"/>
              <a:t>　フィルターに小さい穴があけてある</a:t>
            </a:r>
            <a:r>
              <a:rPr lang="ja-JP" altLang="en-US" smtClean="0"/>
              <a:t/>
            </a:r>
            <a:br>
              <a:rPr lang="ja-JP" altLang="en-US" smtClean="0"/>
            </a:br>
            <a:endParaRPr lang="ja-JP" altLang="en-US" smtClean="0"/>
          </a:p>
          <a:p>
            <a:pPr eaLnBrk="1" hangingPunct="1"/>
            <a:endParaRPr lang="ja-JP" altLang="en-US" smtClean="0"/>
          </a:p>
        </p:txBody>
      </p:sp>
      <p:sp>
        <p:nvSpPr>
          <p:cNvPr id="4" name="円/楕円 3"/>
          <p:cNvSpPr/>
          <p:nvPr/>
        </p:nvSpPr>
        <p:spPr>
          <a:xfrm>
            <a:off x="1476375" y="4295775"/>
            <a:ext cx="7127875" cy="792163"/>
          </a:xfrm>
          <a:prstGeom prst="ellipse">
            <a:avLst/>
          </a:prstGeom>
          <a:noFill/>
          <a:ln w="63500">
            <a:solidFill>
              <a:srgbClr val="FF0000"/>
            </a:solidFill>
          </a:ln>
          <a:effectLst>
            <a:outerShdw dist="50800" dir="12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pic>
        <p:nvPicPr>
          <p:cNvPr id="5" name="図 9" descr="fpa_log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6588" y="836613"/>
            <a:ext cx="54737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9" descr="fpa_logo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コンテンツ プレースホルダ 2"/>
          <p:cNvSpPr>
            <a:spLocks noGrp="1"/>
          </p:cNvSpPr>
          <p:nvPr>
            <p:ph sz="quarter" idx="4294967295"/>
          </p:nvPr>
        </p:nvSpPr>
        <p:spPr>
          <a:xfrm>
            <a:off x="107950" y="908050"/>
            <a:ext cx="8229600" cy="5329238"/>
          </a:xfrm>
        </p:spPr>
        <p:txBody>
          <a:bodyPr/>
          <a:lstStyle/>
          <a:p>
            <a:pPr eaLnBrk="1" hangingPunct="1">
              <a:buFontTx/>
              <a:buNone/>
            </a:pPr>
            <a:r>
              <a:rPr lang="ja-JP" altLang="en-US" sz="3600" smtClean="0"/>
              <a:t>　問題</a:t>
            </a:r>
            <a:r>
              <a:rPr lang="en-US" altLang="ja-JP" sz="3600" smtClean="0"/>
              <a:t>5</a:t>
            </a:r>
          </a:p>
          <a:p>
            <a:pPr eaLnBrk="1" hangingPunct="1">
              <a:buFontTx/>
              <a:buNone/>
            </a:pPr>
            <a:r>
              <a:rPr lang="en-US" altLang="ja-JP" sz="3600" smtClean="0"/>
              <a:t/>
            </a:r>
            <a:br>
              <a:rPr lang="en-US" altLang="ja-JP" sz="3600" smtClean="0"/>
            </a:br>
            <a:r>
              <a:rPr lang="ja-JP" altLang="en-US" sz="3600" smtClean="0"/>
              <a:t>１箱</a:t>
            </a:r>
            <a:r>
              <a:rPr lang="en-US" altLang="ja-JP" sz="3600" smtClean="0"/>
              <a:t>400</a:t>
            </a:r>
            <a:r>
              <a:rPr lang="ja-JP" altLang="en-US" sz="3600" smtClean="0"/>
              <a:t>円のタバコを</a:t>
            </a:r>
            <a:r>
              <a:rPr lang="en-US" altLang="ja-JP" sz="3600" smtClean="0"/>
              <a:t>1</a:t>
            </a:r>
            <a:r>
              <a:rPr lang="ja-JP" altLang="en-US" sz="3600" smtClean="0"/>
              <a:t>日</a:t>
            </a:r>
            <a:r>
              <a:rPr lang="en-US" altLang="ja-JP" sz="3600" smtClean="0"/>
              <a:t>2</a:t>
            </a:r>
            <a:r>
              <a:rPr lang="ja-JP" altLang="en-US" sz="3600" smtClean="0"/>
              <a:t>箱吸うと、</a:t>
            </a:r>
            <a:r>
              <a:rPr lang="en-US" altLang="ja-JP" sz="3600" smtClean="0"/>
              <a:t>5</a:t>
            </a:r>
            <a:r>
              <a:rPr lang="ja-JP" altLang="en-US" sz="3600" smtClean="0"/>
              <a:t>年間でいくらになる？</a:t>
            </a:r>
            <a:endParaRPr lang="en-US" altLang="ja-JP" sz="3600" smtClean="0"/>
          </a:p>
          <a:p>
            <a:pPr eaLnBrk="1" hangingPunct="1">
              <a:buFontTx/>
              <a:buNone/>
            </a:pPr>
            <a:r>
              <a:rPr lang="ja-JP" altLang="en-US" sz="3600" smtClean="0"/>
              <a:t/>
            </a:r>
            <a:br>
              <a:rPr lang="ja-JP" altLang="en-US" sz="3600" smtClean="0"/>
            </a:br>
            <a:r>
              <a:rPr lang="en-US" altLang="ja-JP" sz="3600" smtClean="0"/>
              <a:t>(1)</a:t>
            </a:r>
            <a:r>
              <a:rPr lang="ja-JP" altLang="en-US" sz="3600" smtClean="0"/>
              <a:t>　約</a:t>
            </a:r>
            <a:r>
              <a:rPr lang="en-US" altLang="ja-JP" sz="3600" smtClean="0"/>
              <a:t>150</a:t>
            </a:r>
            <a:r>
              <a:rPr lang="ja-JP" altLang="en-US" sz="3600" smtClean="0"/>
              <a:t>万円</a:t>
            </a:r>
            <a:br>
              <a:rPr lang="ja-JP" altLang="en-US" sz="3600" smtClean="0"/>
            </a:br>
            <a:r>
              <a:rPr lang="en-US" altLang="ja-JP" sz="3600" smtClean="0"/>
              <a:t>(2)</a:t>
            </a:r>
            <a:r>
              <a:rPr lang="ja-JP" altLang="en-US" sz="3600" smtClean="0"/>
              <a:t>　約</a:t>
            </a:r>
            <a:r>
              <a:rPr lang="en-US" altLang="ja-JP" sz="3600" smtClean="0"/>
              <a:t>30</a:t>
            </a:r>
            <a:r>
              <a:rPr lang="ja-JP" altLang="en-US" sz="3600" smtClean="0"/>
              <a:t>万円</a:t>
            </a:r>
            <a:br>
              <a:rPr lang="ja-JP" altLang="en-US" sz="3600" smtClean="0"/>
            </a:br>
            <a:r>
              <a:rPr lang="en-US" altLang="ja-JP" sz="3600" smtClean="0"/>
              <a:t>(3)</a:t>
            </a:r>
            <a:r>
              <a:rPr lang="ja-JP" altLang="en-US" sz="3600" smtClean="0"/>
              <a:t>　約</a:t>
            </a:r>
            <a:r>
              <a:rPr lang="en-US" altLang="ja-JP" sz="3600" smtClean="0"/>
              <a:t>1</a:t>
            </a:r>
            <a:r>
              <a:rPr lang="ja-JP" altLang="en-US" sz="3600" smtClean="0"/>
              <a:t>万円</a:t>
            </a:r>
            <a:r>
              <a:rPr lang="ja-JP" altLang="en-US" smtClean="0"/>
              <a:t/>
            </a:r>
            <a:br>
              <a:rPr lang="ja-JP" altLang="en-US" smtClean="0"/>
            </a:br>
            <a:endParaRPr lang="ja-JP" altLang="en-US" smtClean="0"/>
          </a:p>
          <a:p>
            <a:pPr eaLnBrk="1" hangingPunct="1"/>
            <a:endParaRPr lang="ja-JP" altLang="en-US" smtClean="0"/>
          </a:p>
        </p:txBody>
      </p:sp>
      <p:sp>
        <p:nvSpPr>
          <p:cNvPr id="4" name="円/楕円 3"/>
          <p:cNvSpPr/>
          <p:nvPr/>
        </p:nvSpPr>
        <p:spPr>
          <a:xfrm>
            <a:off x="1187450" y="3860800"/>
            <a:ext cx="2374900" cy="647700"/>
          </a:xfrm>
          <a:prstGeom prst="ellipse">
            <a:avLst/>
          </a:prstGeom>
          <a:noFill/>
          <a:ln w="63500">
            <a:solidFill>
              <a:srgbClr val="FF0000"/>
            </a:solidFill>
          </a:ln>
          <a:effectLst>
            <a:outerShdw dist="50800" dir="12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5" name="図 9" descr="fpa_log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 2"/>
          <p:cNvSpPr>
            <a:spLocks noGrp="1"/>
          </p:cNvSpPr>
          <p:nvPr>
            <p:ph sz="quarter" idx="4294967295"/>
          </p:nvPr>
        </p:nvSpPr>
        <p:spPr>
          <a:xfrm>
            <a:off x="1141413" y="981075"/>
            <a:ext cx="8002587" cy="5145088"/>
          </a:xfrm>
        </p:spPr>
        <p:txBody>
          <a:bodyPr/>
          <a:lstStyle/>
          <a:p>
            <a:pPr eaLnBrk="1" hangingPunct="1">
              <a:buFontTx/>
              <a:buNone/>
            </a:pPr>
            <a:r>
              <a:rPr lang="ja-JP" altLang="en-US" sz="3600" smtClean="0"/>
              <a:t>　問題</a:t>
            </a:r>
            <a:r>
              <a:rPr lang="en-US" altLang="ja-JP" sz="3600" smtClean="0"/>
              <a:t>6</a:t>
            </a:r>
          </a:p>
          <a:p>
            <a:pPr eaLnBrk="1" hangingPunct="1">
              <a:buFontTx/>
              <a:buNone/>
            </a:pPr>
            <a:r>
              <a:rPr lang="en-US" altLang="ja-JP" sz="3600" smtClean="0"/>
              <a:t/>
            </a:r>
            <a:br>
              <a:rPr lang="en-US" altLang="ja-JP" sz="3600" smtClean="0"/>
            </a:br>
            <a:r>
              <a:rPr lang="ja-JP" altLang="en-US" sz="3600" smtClean="0"/>
              <a:t>タバコ代のうち税金の割合は？</a:t>
            </a:r>
            <a:endParaRPr lang="en-US" altLang="ja-JP" sz="3600" smtClean="0"/>
          </a:p>
          <a:p>
            <a:pPr eaLnBrk="1" hangingPunct="1">
              <a:buFontTx/>
              <a:buNone/>
            </a:pPr>
            <a:r>
              <a:rPr lang="ja-JP" altLang="en-US" sz="3600" smtClean="0"/>
              <a:t/>
            </a:r>
            <a:br>
              <a:rPr lang="ja-JP" altLang="en-US" sz="3600" smtClean="0"/>
            </a:br>
            <a:r>
              <a:rPr lang="en-US" altLang="ja-JP" sz="3600" smtClean="0"/>
              <a:t>(1)</a:t>
            </a:r>
            <a:r>
              <a:rPr lang="ja-JP" altLang="en-US" sz="3600" smtClean="0"/>
              <a:t>　</a:t>
            </a:r>
            <a:r>
              <a:rPr lang="en-US" altLang="ja-JP" sz="3600" smtClean="0"/>
              <a:t>65</a:t>
            </a:r>
            <a:r>
              <a:rPr lang="ja-JP" altLang="en-US" sz="3600" smtClean="0"/>
              <a:t>％</a:t>
            </a:r>
            <a:br>
              <a:rPr lang="ja-JP" altLang="en-US" sz="3600" smtClean="0"/>
            </a:br>
            <a:r>
              <a:rPr lang="en-US" altLang="ja-JP" sz="3600" smtClean="0"/>
              <a:t>(2)</a:t>
            </a:r>
            <a:r>
              <a:rPr lang="ja-JP" altLang="en-US" sz="3600" smtClean="0"/>
              <a:t>　</a:t>
            </a:r>
            <a:r>
              <a:rPr lang="en-US" altLang="ja-JP" sz="3600" smtClean="0"/>
              <a:t>30</a:t>
            </a:r>
            <a:r>
              <a:rPr lang="ja-JP" altLang="en-US" sz="3600" smtClean="0"/>
              <a:t>％</a:t>
            </a:r>
            <a:br>
              <a:rPr lang="ja-JP" altLang="en-US" sz="3600" smtClean="0"/>
            </a:br>
            <a:r>
              <a:rPr lang="en-US" altLang="ja-JP" sz="3600" smtClean="0"/>
              <a:t>(3)</a:t>
            </a:r>
            <a:r>
              <a:rPr lang="ja-JP" altLang="en-US" sz="3600" smtClean="0"/>
              <a:t>　</a:t>
            </a:r>
            <a:r>
              <a:rPr lang="en-US" altLang="ja-JP" sz="3600" smtClean="0"/>
              <a:t>5</a:t>
            </a:r>
            <a:r>
              <a:rPr lang="ja-JP" altLang="en-US" sz="3600" smtClean="0"/>
              <a:t>％</a:t>
            </a:r>
          </a:p>
        </p:txBody>
      </p:sp>
      <p:sp>
        <p:nvSpPr>
          <p:cNvPr id="4" name="円/楕円 3"/>
          <p:cNvSpPr/>
          <p:nvPr/>
        </p:nvSpPr>
        <p:spPr>
          <a:xfrm>
            <a:off x="1979613" y="3403600"/>
            <a:ext cx="1655762" cy="647700"/>
          </a:xfrm>
          <a:prstGeom prst="ellipse">
            <a:avLst/>
          </a:prstGeom>
          <a:noFill/>
          <a:ln w="63500">
            <a:solidFill>
              <a:srgbClr val="FF0000"/>
            </a:solidFill>
          </a:ln>
          <a:effectLst>
            <a:outerShdw dist="50800" dir="12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5" name="図 9" descr="fpa_log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0" y="6583363"/>
            <a:ext cx="1754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r>
              <a:rPr lang="ja-JP" altLang="en-US" sz="1200">
                <a:latin typeface="Times New Roman" pitchFamily="18" charset="0"/>
              </a:rPr>
              <a:t>くすりの適正使用協議会</a:t>
            </a:r>
          </a:p>
        </p:txBody>
      </p:sp>
      <p:sp>
        <p:nvSpPr>
          <p:cNvPr id="21507" name="テキスト ボックス 13"/>
          <p:cNvSpPr txBox="1">
            <a:spLocks noChangeArrowheads="1"/>
          </p:cNvSpPr>
          <p:nvPr/>
        </p:nvSpPr>
        <p:spPr bwMode="auto">
          <a:xfrm>
            <a:off x="4284663" y="3716338"/>
            <a:ext cx="1071562"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ja-JP" sz="2400">
              <a:latin typeface="Times New Roman" pitchFamily="18" charset="0"/>
            </a:endParaRPr>
          </a:p>
        </p:txBody>
      </p:sp>
      <p:sp>
        <p:nvSpPr>
          <p:cNvPr id="21508" name="Text Box 5"/>
          <p:cNvSpPr txBox="1">
            <a:spLocks noChangeArrowheads="1"/>
          </p:cNvSpPr>
          <p:nvPr/>
        </p:nvSpPr>
        <p:spPr bwMode="auto">
          <a:xfrm>
            <a:off x="827088" y="260350"/>
            <a:ext cx="25923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50000"/>
              </a:spcBef>
              <a:buFontTx/>
              <a:buNone/>
            </a:pPr>
            <a:endParaRPr lang="ja-JP" altLang="ja-JP" sz="2400">
              <a:latin typeface="Times New Roman" pitchFamily="18" charset="0"/>
            </a:endParaRPr>
          </a:p>
        </p:txBody>
      </p:sp>
      <p:sp>
        <p:nvSpPr>
          <p:cNvPr id="21509" name="Text Box 9"/>
          <p:cNvSpPr txBox="1">
            <a:spLocks noChangeArrowheads="1"/>
          </p:cNvSpPr>
          <p:nvPr/>
        </p:nvSpPr>
        <p:spPr bwMode="auto">
          <a:xfrm>
            <a:off x="468313" y="333375"/>
            <a:ext cx="8424862"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4400">
                <a:latin typeface="Times New Roman" pitchFamily="18" charset="0"/>
              </a:rPr>
              <a:t>薬とは</a:t>
            </a:r>
            <a:r>
              <a:rPr lang="en-US" altLang="ja-JP" sz="4400">
                <a:latin typeface="ＭＳ Ｐゴシック" pitchFamily="50" charset="-128"/>
              </a:rPr>
              <a:t>…</a:t>
            </a:r>
            <a:endParaRPr lang="en-US" altLang="ja-JP" sz="4400">
              <a:latin typeface="Times New Roman" pitchFamily="18" charset="0"/>
            </a:endParaRPr>
          </a:p>
          <a:p>
            <a:pPr eaLnBrk="1" hangingPunct="1">
              <a:spcBef>
                <a:spcPct val="0"/>
              </a:spcBef>
              <a:buFontTx/>
              <a:buNone/>
            </a:pPr>
            <a:endParaRPr lang="en-US" altLang="ja-JP" sz="4400">
              <a:latin typeface="Times New Roman" pitchFamily="18" charset="0"/>
            </a:endParaRPr>
          </a:p>
          <a:p>
            <a:pPr eaLnBrk="1" hangingPunct="1">
              <a:spcBef>
                <a:spcPct val="0"/>
              </a:spcBef>
              <a:buFontTx/>
              <a:buNone/>
            </a:pPr>
            <a:r>
              <a:rPr lang="ja-JP" altLang="en-US" sz="3600">
                <a:latin typeface="Times New Roman" pitchFamily="18" charset="0"/>
              </a:rPr>
              <a:t>病気の診断や治療、または予防することを目的に使われるもののことで、「薬事法」という法律で医薬品として定められています。</a:t>
            </a:r>
          </a:p>
        </p:txBody>
      </p:sp>
      <p:graphicFrame>
        <p:nvGraphicFramePr>
          <p:cNvPr id="21510" name="Object 13"/>
          <p:cNvGraphicFramePr>
            <a:graphicFrameLocks noChangeAspect="1"/>
          </p:cNvGraphicFramePr>
          <p:nvPr/>
        </p:nvGraphicFramePr>
        <p:xfrm>
          <a:off x="3997325" y="4732338"/>
          <a:ext cx="2087563" cy="1936750"/>
        </p:xfrm>
        <a:graphic>
          <a:graphicData uri="http://schemas.openxmlformats.org/presentationml/2006/ole">
            <mc:AlternateContent xmlns:mc="http://schemas.openxmlformats.org/markup-compatibility/2006">
              <mc:Choice xmlns:v="urn:schemas-microsoft-com:vml" Requires="v">
                <p:oleObj spid="_x0000_s21602" name="Image" r:id="rId4" imgW="4584127" imgH="4253968" progId="">
                  <p:embed/>
                </p:oleObj>
              </mc:Choice>
              <mc:Fallback>
                <p:oleObj name="Image" r:id="rId4" imgW="4584127" imgH="4253968" progId="">
                  <p:embed/>
                  <p:pic>
                    <p:nvPicPr>
                      <p:cNvPr id="0" name="Object 1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7325" y="4732338"/>
                        <a:ext cx="2087563" cy="193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1511"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00338" y="2295525"/>
            <a:ext cx="6119812"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図 9" descr="fpa_logo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コンテンツ プレースホルダ 2"/>
          <p:cNvSpPr>
            <a:spLocks noGrp="1"/>
          </p:cNvSpPr>
          <p:nvPr>
            <p:ph sz="quarter" idx="4294967295"/>
          </p:nvPr>
        </p:nvSpPr>
        <p:spPr>
          <a:xfrm>
            <a:off x="395288" y="836613"/>
            <a:ext cx="8748712" cy="5289550"/>
          </a:xfrm>
        </p:spPr>
        <p:txBody>
          <a:bodyPr/>
          <a:lstStyle/>
          <a:p>
            <a:pPr eaLnBrk="1" hangingPunct="1">
              <a:buFontTx/>
              <a:buNone/>
            </a:pPr>
            <a:r>
              <a:rPr lang="ja-JP" altLang="en-US" smtClean="0"/>
              <a:t>　</a:t>
            </a:r>
            <a:r>
              <a:rPr lang="ja-JP" altLang="en-US" sz="3600" smtClean="0"/>
              <a:t>問題</a:t>
            </a:r>
            <a:r>
              <a:rPr lang="en-US" altLang="ja-JP" sz="3600" smtClean="0"/>
              <a:t>7</a:t>
            </a:r>
          </a:p>
          <a:p>
            <a:pPr eaLnBrk="1" hangingPunct="1">
              <a:buFontTx/>
              <a:buNone/>
            </a:pPr>
            <a:r>
              <a:rPr lang="en-US" altLang="ja-JP" sz="3600" smtClean="0"/>
              <a:t/>
            </a:r>
            <a:br>
              <a:rPr lang="en-US" altLang="ja-JP" sz="3600" smtClean="0"/>
            </a:br>
            <a:r>
              <a:rPr lang="ja-JP" altLang="en-US" sz="3600" smtClean="0"/>
              <a:t>主流煙と副流煙で有害物質が多いのは？</a:t>
            </a:r>
            <a:endParaRPr lang="en-US" altLang="ja-JP" sz="3600" smtClean="0"/>
          </a:p>
          <a:p>
            <a:pPr eaLnBrk="1" hangingPunct="1">
              <a:buFontTx/>
              <a:buNone/>
            </a:pPr>
            <a:r>
              <a:rPr lang="ja-JP" altLang="en-US" sz="3600" smtClean="0"/>
              <a:t/>
            </a:r>
            <a:br>
              <a:rPr lang="ja-JP" altLang="en-US" sz="3600" smtClean="0"/>
            </a:br>
            <a:r>
              <a:rPr lang="en-US" altLang="ja-JP" sz="3600" smtClean="0"/>
              <a:t>(1)</a:t>
            </a:r>
            <a:r>
              <a:rPr lang="ja-JP" altLang="en-US" sz="3600" smtClean="0"/>
              <a:t>　主流煙</a:t>
            </a:r>
            <a:br>
              <a:rPr lang="ja-JP" altLang="en-US" sz="3600" smtClean="0"/>
            </a:br>
            <a:r>
              <a:rPr lang="en-US" altLang="ja-JP" sz="3600" smtClean="0"/>
              <a:t>(2)</a:t>
            </a:r>
            <a:r>
              <a:rPr lang="ja-JP" altLang="en-US" sz="3600" smtClean="0"/>
              <a:t>　副流煙</a:t>
            </a:r>
            <a:br>
              <a:rPr lang="ja-JP" altLang="en-US" sz="3600" smtClean="0"/>
            </a:br>
            <a:endParaRPr lang="ja-JP" altLang="en-US" sz="3600" smtClean="0"/>
          </a:p>
        </p:txBody>
      </p:sp>
      <p:pic>
        <p:nvPicPr>
          <p:cNvPr id="67587" name="図 3" descr="タバコ.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141663"/>
            <a:ext cx="40322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円/楕円 4"/>
          <p:cNvSpPr/>
          <p:nvPr/>
        </p:nvSpPr>
        <p:spPr>
          <a:xfrm>
            <a:off x="1331913" y="3789363"/>
            <a:ext cx="2160587" cy="647700"/>
          </a:xfrm>
          <a:prstGeom prst="ellipse">
            <a:avLst/>
          </a:prstGeom>
          <a:noFill/>
          <a:ln w="63500">
            <a:solidFill>
              <a:srgbClr val="FF0000"/>
            </a:solidFill>
          </a:ln>
          <a:effectLst>
            <a:outerShdw dist="50800" dir="12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68313" y="188913"/>
            <a:ext cx="8229600" cy="922337"/>
          </a:xfrm>
        </p:spPr>
        <p:txBody>
          <a:bodyPr/>
          <a:lstStyle/>
          <a:p>
            <a:pPr eaLnBrk="1" hangingPunct="1"/>
            <a:r>
              <a:rPr lang="ja-JP" altLang="en-US" sz="4000" smtClean="0">
                <a:solidFill>
                  <a:schemeClr val="hlink"/>
                </a:solidFill>
              </a:rPr>
              <a:t>受動喫煙</a:t>
            </a:r>
          </a:p>
        </p:txBody>
      </p:sp>
      <p:sp>
        <p:nvSpPr>
          <p:cNvPr id="68611" name="Rectangle 3"/>
          <p:cNvSpPr>
            <a:spLocks noGrp="1" noChangeArrowheads="1"/>
          </p:cNvSpPr>
          <p:nvPr>
            <p:ph type="body" idx="1"/>
          </p:nvPr>
        </p:nvSpPr>
        <p:spPr>
          <a:xfrm>
            <a:off x="468313" y="981075"/>
            <a:ext cx="8229600" cy="2260600"/>
          </a:xfrm>
          <a:solidFill>
            <a:schemeClr val="accent1">
              <a:alpha val="30196"/>
            </a:schemeClr>
          </a:solidFill>
          <a:ln w="38100">
            <a:solidFill>
              <a:srgbClr val="808080"/>
            </a:solidFill>
            <a:miter lim="800000"/>
            <a:headEnd/>
            <a:tailEnd/>
          </a:ln>
        </p:spPr>
        <p:txBody>
          <a:bodyPr/>
          <a:lstStyle/>
          <a:p>
            <a:pPr eaLnBrk="1" hangingPunct="1"/>
            <a:r>
              <a:rPr lang="ja-JP" altLang="en-US" sz="2400" dirty="0" smtClean="0">
                <a:latin typeface="ＭＳ Ｐゴシック" pitchFamily="50" charset="-128"/>
              </a:rPr>
              <a:t>タバコの煙には、吸う人が吸い込む煙</a:t>
            </a:r>
            <a:r>
              <a:rPr lang="en-US" altLang="ja-JP" sz="2400" dirty="0" smtClean="0">
                <a:latin typeface="ＭＳ Ｐゴシック" pitchFamily="50" charset="-128"/>
              </a:rPr>
              <a:t>(</a:t>
            </a:r>
            <a:r>
              <a:rPr lang="ja-JP" altLang="en-US" sz="2400" dirty="0" smtClean="0">
                <a:latin typeface="ＭＳ Ｐゴシック" pitchFamily="50" charset="-128"/>
              </a:rPr>
              <a:t>主流煙</a:t>
            </a:r>
            <a:r>
              <a:rPr lang="en-US" altLang="ja-JP" sz="2400" dirty="0" smtClean="0">
                <a:latin typeface="ＭＳ Ｐゴシック" pitchFamily="50" charset="-128"/>
              </a:rPr>
              <a:t>)</a:t>
            </a:r>
            <a:r>
              <a:rPr lang="ja-JP" altLang="en-US" sz="2400" dirty="0" smtClean="0">
                <a:latin typeface="ＭＳ Ｐゴシック" pitchFamily="50" charset="-128"/>
              </a:rPr>
              <a:t>と、灰皿に置いたときや指に持っているとき、火のついたほうから立ち上る煙</a:t>
            </a:r>
            <a:r>
              <a:rPr lang="en-US" altLang="ja-JP" sz="2400" dirty="0" smtClean="0">
                <a:latin typeface="ＭＳ Ｐゴシック" pitchFamily="50" charset="-128"/>
              </a:rPr>
              <a:t>(</a:t>
            </a:r>
            <a:r>
              <a:rPr lang="ja-JP" altLang="en-US" sz="2400" dirty="0" smtClean="0">
                <a:latin typeface="ＭＳ Ｐゴシック" pitchFamily="50" charset="-128"/>
              </a:rPr>
              <a:t>副流煙</a:t>
            </a:r>
            <a:r>
              <a:rPr lang="en-US" altLang="ja-JP" sz="2400" dirty="0" smtClean="0">
                <a:latin typeface="ＭＳ Ｐゴシック" pitchFamily="50" charset="-128"/>
              </a:rPr>
              <a:t>)</a:t>
            </a:r>
            <a:r>
              <a:rPr lang="ja-JP" altLang="en-US" sz="2400" dirty="0" smtClean="0">
                <a:latin typeface="ＭＳ Ｐゴシック" pitchFamily="50" charset="-128"/>
              </a:rPr>
              <a:t>があります。</a:t>
            </a:r>
          </a:p>
          <a:p>
            <a:pPr eaLnBrk="1" hangingPunct="1"/>
            <a:r>
              <a:rPr lang="ja-JP" altLang="en-US" sz="2400" dirty="0" smtClean="0">
                <a:latin typeface="ＭＳ Ｐゴシック" pitchFamily="50" charset="-128"/>
              </a:rPr>
              <a:t>タバコのけむりは、周りの人にも有害です。</a:t>
            </a:r>
          </a:p>
          <a:p>
            <a:pPr eaLnBrk="1" hangingPunct="1"/>
            <a:r>
              <a:rPr lang="ja-JP" altLang="en-US" sz="2400" dirty="0" smtClean="0">
                <a:latin typeface="ＭＳ Ｐゴシック" pitchFamily="50" charset="-128"/>
              </a:rPr>
              <a:t>副流煙には、主流煙の何倍もの有害物質が含まれています。</a:t>
            </a:r>
          </a:p>
        </p:txBody>
      </p:sp>
      <p:sp>
        <p:nvSpPr>
          <p:cNvPr id="68612" name="Text Box 4"/>
          <p:cNvSpPr txBox="1">
            <a:spLocks noChangeArrowheads="1"/>
          </p:cNvSpPr>
          <p:nvPr/>
        </p:nvSpPr>
        <p:spPr bwMode="auto">
          <a:xfrm>
            <a:off x="900113" y="3500438"/>
            <a:ext cx="76327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ja-JP" altLang="en-US" sz="2800">
                <a:solidFill>
                  <a:srgbClr val="FF0000"/>
                </a:solidFill>
                <a:latin typeface="ＭＳ Ｐゴシック" pitchFamily="50" charset="-128"/>
              </a:rPr>
              <a:t>副流煙には</a:t>
            </a:r>
          </a:p>
          <a:p>
            <a:pPr algn="ctr" eaLnBrk="1" hangingPunct="1">
              <a:spcBef>
                <a:spcPct val="0"/>
              </a:spcBef>
              <a:buFontTx/>
              <a:buNone/>
            </a:pPr>
            <a:r>
              <a:rPr lang="ja-JP" altLang="en-US" sz="2800">
                <a:solidFill>
                  <a:srgbClr val="FF0000"/>
                </a:solidFill>
                <a:latin typeface="ＭＳ Ｐゴシック" pitchFamily="50" charset="-128"/>
              </a:rPr>
              <a:t>ニコチンは</a:t>
            </a:r>
            <a:r>
              <a:rPr lang="en-US" altLang="ja-JP" sz="2800">
                <a:solidFill>
                  <a:srgbClr val="FF0000"/>
                </a:solidFill>
                <a:latin typeface="ＭＳ Ｐゴシック" pitchFamily="50" charset="-128"/>
              </a:rPr>
              <a:t>(</a:t>
            </a:r>
            <a:r>
              <a:rPr lang="ja-JP" altLang="en-US" sz="2800">
                <a:solidFill>
                  <a:srgbClr val="FF0000"/>
                </a:solidFill>
                <a:latin typeface="ＭＳ Ｐゴシック" pitchFamily="50" charset="-128"/>
              </a:rPr>
              <a:t>主流煙</a:t>
            </a:r>
            <a:r>
              <a:rPr lang="en-US" altLang="ja-JP" sz="2800">
                <a:solidFill>
                  <a:srgbClr val="FF0000"/>
                </a:solidFill>
                <a:latin typeface="ＭＳ Ｐゴシック" pitchFamily="50" charset="-128"/>
              </a:rPr>
              <a:t>)</a:t>
            </a:r>
            <a:r>
              <a:rPr lang="ja-JP" altLang="en-US" sz="2800">
                <a:solidFill>
                  <a:srgbClr val="FF0000"/>
                </a:solidFill>
                <a:latin typeface="ＭＳ Ｐゴシック" pitchFamily="50" charset="-128"/>
              </a:rPr>
              <a:t>の</a:t>
            </a:r>
            <a:r>
              <a:rPr lang="en-US" altLang="ja-JP" sz="2800">
                <a:solidFill>
                  <a:srgbClr val="FF0000"/>
                </a:solidFill>
                <a:latin typeface="ＭＳ Ｐゴシック" pitchFamily="50" charset="-128"/>
              </a:rPr>
              <a:t>2.8</a:t>
            </a:r>
            <a:r>
              <a:rPr lang="ja-JP" altLang="en-US" sz="2800">
                <a:solidFill>
                  <a:srgbClr val="FF0000"/>
                </a:solidFill>
                <a:latin typeface="ＭＳ Ｐゴシック" pitchFamily="50" charset="-128"/>
              </a:rPr>
              <a:t>倍</a:t>
            </a:r>
          </a:p>
          <a:p>
            <a:pPr algn="ctr" eaLnBrk="1" hangingPunct="1">
              <a:spcBef>
                <a:spcPct val="0"/>
              </a:spcBef>
              <a:buFontTx/>
              <a:buNone/>
            </a:pPr>
            <a:r>
              <a:rPr lang="ja-JP" altLang="en-US" sz="2800">
                <a:solidFill>
                  <a:srgbClr val="FF0000"/>
                </a:solidFill>
                <a:latin typeface="ＭＳ Ｐゴシック" pitchFamily="50" charset="-128"/>
              </a:rPr>
              <a:t>タールは　　　　　　   　</a:t>
            </a:r>
            <a:r>
              <a:rPr lang="en-US" altLang="ja-JP" sz="2800">
                <a:solidFill>
                  <a:srgbClr val="FF0000"/>
                </a:solidFill>
                <a:latin typeface="ＭＳ Ｐゴシック" pitchFamily="50" charset="-128"/>
              </a:rPr>
              <a:t>3.4</a:t>
            </a:r>
            <a:r>
              <a:rPr lang="ja-JP" altLang="en-US" sz="2800">
                <a:solidFill>
                  <a:srgbClr val="FF0000"/>
                </a:solidFill>
                <a:latin typeface="ＭＳ Ｐゴシック" pitchFamily="50" charset="-128"/>
              </a:rPr>
              <a:t>倍</a:t>
            </a:r>
          </a:p>
          <a:p>
            <a:pPr algn="ctr" eaLnBrk="1" hangingPunct="1">
              <a:spcBef>
                <a:spcPct val="0"/>
              </a:spcBef>
              <a:buFontTx/>
              <a:buNone/>
            </a:pPr>
            <a:r>
              <a:rPr lang="ja-JP" altLang="en-US" sz="2800">
                <a:solidFill>
                  <a:srgbClr val="FF0000"/>
                </a:solidFill>
                <a:latin typeface="ＭＳ Ｐゴシック" pitchFamily="50" charset="-128"/>
              </a:rPr>
              <a:t>一酸化炭素は　　  　　</a:t>
            </a:r>
            <a:r>
              <a:rPr lang="en-US" altLang="ja-JP" sz="2800">
                <a:solidFill>
                  <a:srgbClr val="FF0000"/>
                </a:solidFill>
                <a:latin typeface="ＭＳ Ｐゴシック" pitchFamily="50" charset="-128"/>
              </a:rPr>
              <a:t>4.7</a:t>
            </a:r>
            <a:r>
              <a:rPr lang="ja-JP" altLang="en-US" sz="2800">
                <a:solidFill>
                  <a:srgbClr val="FF0000"/>
                </a:solidFill>
                <a:latin typeface="ＭＳ Ｐゴシック" pitchFamily="50" charset="-128"/>
              </a:rPr>
              <a:t>倍</a:t>
            </a:r>
          </a:p>
          <a:p>
            <a:pPr algn="ctr" eaLnBrk="1" hangingPunct="1">
              <a:spcBef>
                <a:spcPct val="0"/>
              </a:spcBef>
              <a:buFontTx/>
              <a:buNone/>
            </a:pPr>
            <a:r>
              <a:rPr lang="ja-JP" altLang="en-US" sz="2800">
                <a:solidFill>
                  <a:srgbClr val="FF0000"/>
                </a:solidFill>
                <a:latin typeface="ＭＳ Ｐゴシック" pitchFamily="50" charset="-128"/>
              </a:rPr>
              <a:t>の有害物質が含まれています</a:t>
            </a:r>
            <a:r>
              <a:rPr lang="ja-JP" altLang="en-US" sz="2400">
                <a:solidFill>
                  <a:srgbClr val="000000"/>
                </a:solidFill>
                <a:latin typeface="ＭＳ Ｐゴシック" pitchFamily="50" charset="-128"/>
              </a:rPr>
              <a:t> </a:t>
            </a:r>
          </a:p>
          <a:p>
            <a:pPr algn="ctr" eaLnBrk="1" hangingPunct="1">
              <a:spcBef>
                <a:spcPct val="50000"/>
              </a:spcBef>
              <a:buFontTx/>
              <a:buNone/>
            </a:pPr>
            <a:endParaRPr lang="en-US" altLang="ja-JP" sz="2400">
              <a:solidFill>
                <a:srgbClr val="000000"/>
              </a:solidFill>
              <a:latin typeface="ＭＳ Ｐゴシック" pitchFamily="50" charset="-128"/>
            </a:endParaRPr>
          </a:p>
        </p:txBody>
      </p:sp>
      <p:sp>
        <p:nvSpPr>
          <p:cNvPr id="68613" name="AutoShape 6"/>
          <p:cNvSpPr>
            <a:spLocks noChangeArrowheads="1"/>
          </p:cNvSpPr>
          <p:nvPr/>
        </p:nvSpPr>
        <p:spPr bwMode="auto">
          <a:xfrm>
            <a:off x="1403350" y="3284538"/>
            <a:ext cx="6985000" cy="2881312"/>
          </a:xfrm>
          <a:prstGeom prst="cloudCallout">
            <a:avLst>
              <a:gd name="adj1" fmla="val -37431"/>
              <a:gd name="adj2" fmla="val 70000"/>
            </a:avLst>
          </a:prstGeom>
          <a:solidFill>
            <a:srgbClr val="C0C0C0">
              <a:alpha val="20000"/>
            </a:srgbClr>
          </a:solidFill>
          <a:ln w="9525">
            <a:solidFill>
              <a:srgbClr val="808080"/>
            </a:solidFill>
            <a:round/>
            <a:headEnd/>
            <a:tailEnd/>
          </a:ln>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endParaRPr lang="ja-JP" altLang="ja-JP" sz="1800">
              <a:solidFill>
                <a:srgbClr val="000000"/>
              </a:solidFill>
            </a:endParaRPr>
          </a:p>
        </p:txBody>
      </p:sp>
      <p:pic>
        <p:nvPicPr>
          <p:cNvPr id="6" name="図 9" descr="fpa_log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bwMode="auto">
          <a:xfrm>
            <a:off x="395288" y="765175"/>
            <a:ext cx="8748712" cy="5360988"/>
          </a:xfrm>
          <a:prstGeom prst="rect">
            <a:avLst/>
          </a:prstGeom>
          <a:noFill/>
          <a:ln w="9525">
            <a:noFill/>
            <a:miter lim="800000"/>
            <a:headEnd/>
            <a:tailEnd/>
          </a:ln>
        </p:spPr>
        <p:txBody>
          <a:bodyPr/>
          <a:lstStyle/>
          <a:p>
            <a:pPr marL="342900" indent="-342900">
              <a:spcBef>
                <a:spcPct val="20000"/>
              </a:spcBef>
              <a:defRPr/>
            </a:pPr>
            <a:r>
              <a:rPr lang="ja-JP" altLang="en-US" sz="3200" kern="0" dirty="0">
                <a:latin typeface="+mn-lt"/>
                <a:ea typeface="+mn-ea"/>
              </a:rPr>
              <a:t>　</a:t>
            </a:r>
            <a:r>
              <a:rPr lang="ja-JP" altLang="en-US" sz="3600" kern="0" dirty="0">
                <a:latin typeface="+mn-lt"/>
                <a:ea typeface="+mn-ea"/>
              </a:rPr>
              <a:t>問題</a:t>
            </a:r>
            <a:r>
              <a:rPr lang="en-US" altLang="ja-JP" sz="3600" kern="0" dirty="0">
                <a:latin typeface="+mn-lt"/>
                <a:ea typeface="+mn-ea"/>
              </a:rPr>
              <a:t>8</a:t>
            </a:r>
          </a:p>
          <a:p>
            <a:pPr marL="342900" indent="-342900">
              <a:spcBef>
                <a:spcPct val="20000"/>
              </a:spcBef>
              <a:defRPr/>
            </a:pPr>
            <a:endParaRPr lang="en-US" altLang="ja-JP" sz="3600" kern="0" dirty="0">
              <a:latin typeface="+mn-lt"/>
              <a:ea typeface="+mn-ea"/>
            </a:endParaRPr>
          </a:p>
          <a:p>
            <a:pPr marL="342900" indent="-342900">
              <a:spcBef>
                <a:spcPct val="20000"/>
              </a:spcBef>
              <a:defRPr/>
            </a:pPr>
            <a:r>
              <a:rPr lang="ja-JP" altLang="en-US" sz="3600" kern="0" dirty="0">
                <a:latin typeface="+mn-lt"/>
                <a:ea typeface="+mn-ea"/>
              </a:rPr>
              <a:t>　「スモークフリー」とはなんのこと？</a:t>
            </a:r>
            <a:endParaRPr lang="en-US" altLang="ja-JP" sz="3600" kern="0" dirty="0">
              <a:latin typeface="+mn-lt"/>
              <a:ea typeface="+mn-ea"/>
            </a:endParaRPr>
          </a:p>
          <a:p>
            <a:pPr marL="342900" indent="-342900">
              <a:spcBef>
                <a:spcPct val="20000"/>
              </a:spcBef>
              <a:defRPr/>
            </a:pPr>
            <a:r>
              <a:rPr lang="ja-JP" altLang="en-US" sz="3600" kern="0" dirty="0">
                <a:latin typeface="+mn-lt"/>
                <a:ea typeface="+mn-ea"/>
              </a:rPr>
              <a:t/>
            </a:r>
            <a:br>
              <a:rPr lang="ja-JP" altLang="en-US" sz="3600" kern="0" dirty="0">
                <a:latin typeface="+mn-lt"/>
                <a:ea typeface="+mn-ea"/>
              </a:rPr>
            </a:br>
            <a:r>
              <a:rPr lang="en-US" altLang="ja-JP" sz="3600" kern="0" dirty="0">
                <a:latin typeface="+mn-lt"/>
                <a:ea typeface="+mn-ea"/>
              </a:rPr>
              <a:t>(1)</a:t>
            </a:r>
            <a:r>
              <a:rPr lang="ja-JP" altLang="en-US" sz="3600" kern="0" dirty="0">
                <a:latin typeface="+mn-lt"/>
                <a:ea typeface="+mn-ea"/>
              </a:rPr>
              <a:t>　タバコを吸ってもよい場所</a:t>
            </a:r>
            <a:br>
              <a:rPr lang="ja-JP" altLang="en-US" sz="3600" kern="0" dirty="0">
                <a:latin typeface="+mn-lt"/>
                <a:ea typeface="+mn-ea"/>
              </a:rPr>
            </a:br>
            <a:r>
              <a:rPr lang="en-US" altLang="ja-JP" sz="3600" kern="0" dirty="0">
                <a:latin typeface="+mn-lt"/>
                <a:ea typeface="+mn-ea"/>
              </a:rPr>
              <a:t>(2)</a:t>
            </a:r>
            <a:r>
              <a:rPr lang="ja-JP" altLang="en-US" sz="3600" kern="0" dirty="0">
                <a:latin typeface="+mn-lt"/>
                <a:ea typeface="+mn-ea"/>
              </a:rPr>
              <a:t>　無料のタバコ</a:t>
            </a:r>
            <a:endParaRPr lang="en-US" altLang="ja-JP" sz="3600" kern="0" dirty="0">
              <a:latin typeface="+mn-lt"/>
              <a:ea typeface="+mn-ea"/>
            </a:endParaRPr>
          </a:p>
          <a:p>
            <a:pPr marL="342900" indent="-342900">
              <a:spcBef>
                <a:spcPct val="20000"/>
              </a:spcBef>
              <a:defRPr/>
            </a:pPr>
            <a:r>
              <a:rPr lang="en-US" altLang="ja-JP" sz="3600" dirty="0"/>
              <a:t>	(3)</a:t>
            </a:r>
            <a:r>
              <a:rPr lang="ja-JP" altLang="en-US" sz="3600" kern="0" dirty="0">
                <a:latin typeface="+mn-lt"/>
                <a:ea typeface="+mn-ea"/>
              </a:rPr>
              <a:t>　受動喫煙をなくすこと</a:t>
            </a:r>
            <a:br>
              <a:rPr lang="ja-JP" altLang="en-US" sz="3600" kern="0" dirty="0">
                <a:latin typeface="+mn-lt"/>
                <a:ea typeface="+mn-ea"/>
              </a:rPr>
            </a:br>
            <a:endParaRPr lang="ja-JP" altLang="en-US" sz="3600" kern="0" dirty="0">
              <a:latin typeface="+mn-lt"/>
              <a:ea typeface="+mn-ea"/>
            </a:endParaRPr>
          </a:p>
        </p:txBody>
      </p:sp>
      <p:sp>
        <p:nvSpPr>
          <p:cNvPr id="6" name="円/楕円 5"/>
          <p:cNvSpPr/>
          <p:nvPr/>
        </p:nvSpPr>
        <p:spPr>
          <a:xfrm>
            <a:off x="1619250" y="4508500"/>
            <a:ext cx="4392613" cy="649288"/>
          </a:xfrm>
          <a:prstGeom prst="ellipse">
            <a:avLst/>
          </a:prstGeom>
          <a:noFill/>
          <a:ln w="63500">
            <a:solidFill>
              <a:srgbClr val="FF0000"/>
            </a:solidFill>
          </a:ln>
          <a:effectLst>
            <a:outerShdw dist="50800" dir="12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5" name="図 9" descr="fpa_log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bwMode="auto">
          <a:xfrm>
            <a:off x="395288" y="764703"/>
            <a:ext cx="8748712" cy="4968553"/>
          </a:xfrm>
          <a:prstGeom prst="rect">
            <a:avLst/>
          </a:prstGeom>
          <a:noFill/>
          <a:ln w="9525">
            <a:noFill/>
            <a:miter lim="800000"/>
            <a:headEnd/>
            <a:tailEnd/>
          </a:ln>
        </p:spPr>
        <p:txBody>
          <a:bodyPr/>
          <a:lstStyle/>
          <a:p>
            <a:pPr marL="342900" indent="-342900" eaLnBrk="0" hangingPunct="0">
              <a:spcBef>
                <a:spcPct val="20000"/>
              </a:spcBef>
              <a:defRPr/>
            </a:pPr>
            <a:r>
              <a:rPr lang="ja-JP" altLang="en-US" sz="3200" kern="0" dirty="0">
                <a:solidFill>
                  <a:prstClr val="black"/>
                </a:solidFill>
                <a:latin typeface="Tw Cen MT"/>
                <a:ea typeface="HGPｺﾞｼｯｸE"/>
              </a:rPr>
              <a:t>　</a:t>
            </a:r>
            <a:r>
              <a:rPr lang="ja-JP" altLang="en-US" sz="3600" kern="0" dirty="0" smtClean="0">
                <a:solidFill>
                  <a:prstClr val="black"/>
                </a:solidFill>
                <a:latin typeface="Tw Cen MT"/>
                <a:ea typeface="HGPｺﾞｼｯｸE"/>
              </a:rPr>
              <a:t>問題</a:t>
            </a:r>
            <a:r>
              <a:rPr lang="en-US" altLang="ja-JP" sz="3600" kern="0" dirty="0">
                <a:solidFill>
                  <a:prstClr val="black"/>
                </a:solidFill>
                <a:latin typeface="Tw Cen MT"/>
                <a:ea typeface="HGPｺﾞｼｯｸE"/>
              </a:rPr>
              <a:t>9</a:t>
            </a:r>
          </a:p>
          <a:p>
            <a:pPr marL="342900" indent="-342900" eaLnBrk="0" hangingPunct="0">
              <a:spcBef>
                <a:spcPct val="20000"/>
              </a:spcBef>
              <a:defRPr/>
            </a:pPr>
            <a:endParaRPr lang="en-US" altLang="ja-JP" sz="3600" kern="0" dirty="0">
              <a:solidFill>
                <a:prstClr val="black"/>
              </a:solidFill>
              <a:latin typeface="Tw Cen MT"/>
              <a:ea typeface="HGPｺﾞｼｯｸE"/>
            </a:endParaRPr>
          </a:p>
          <a:p>
            <a:pPr marL="342900" indent="-342900" eaLnBrk="0" hangingPunct="0">
              <a:spcBef>
                <a:spcPct val="20000"/>
              </a:spcBef>
              <a:defRPr/>
            </a:pPr>
            <a:r>
              <a:rPr lang="ja-JP" altLang="en-US" sz="3600" kern="0" dirty="0">
                <a:solidFill>
                  <a:prstClr val="black"/>
                </a:solidFill>
                <a:latin typeface="Tw Cen MT"/>
                <a:ea typeface="HGPｺﾞｼｯｸE"/>
              </a:rPr>
              <a:t>　</a:t>
            </a:r>
            <a:r>
              <a:rPr lang="ja-JP" altLang="en-US" sz="3600" kern="0" dirty="0" smtClean="0">
                <a:solidFill>
                  <a:prstClr val="black"/>
                </a:solidFill>
                <a:latin typeface="Tw Cen MT"/>
                <a:ea typeface="HGPｺﾞｼｯｸE"/>
              </a:rPr>
              <a:t>　　「電子タバコ」ってなに？</a:t>
            </a:r>
            <a:endParaRPr lang="en-US" altLang="ja-JP" sz="3600" kern="0" dirty="0">
              <a:solidFill>
                <a:prstClr val="black"/>
              </a:solidFill>
              <a:latin typeface="Tw Cen MT"/>
              <a:ea typeface="HGPｺﾞｼｯｸE"/>
            </a:endParaRPr>
          </a:p>
          <a:p>
            <a:pPr marL="342900" indent="-342900" eaLnBrk="0" hangingPunct="0">
              <a:spcBef>
                <a:spcPct val="20000"/>
              </a:spcBef>
              <a:defRPr/>
            </a:pPr>
            <a:r>
              <a:rPr lang="ja-JP" altLang="en-US" sz="3600" kern="0" dirty="0">
                <a:solidFill>
                  <a:prstClr val="black"/>
                </a:solidFill>
                <a:latin typeface="Tw Cen MT"/>
                <a:ea typeface="HGPｺﾞｼｯｸE"/>
              </a:rPr>
              <a:t/>
            </a:r>
            <a:br>
              <a:rPr lang="ja-JP" altLang="en-US" sz="3600" kern="0" dirty="0">
                <a:solidFill>
                  <a:prstClr val="black"/>
                </a:solidFill>
                <a:latin typeface="Tw Cen MT"/>
                <a:ea typeface="HGPｺﾞｼｯｸE"/>
              </a:rPr>
            </a:br>
            <a:r>
              <a:rPr lang="en-US" altLang="ja-JP" sz="3600" kern="0" dirty="0">
                <a:solidFill>
                  <a:prstClr val="black"/>
                </a:solidFill>
                <a:latin typeface="Tw Cen MT"/>
                <a:ea typeface="HGPｺﾞｼｯｸE"/>
              </a:rPr>
              <a:t>(1)</a:t>
            </a:r>
            <a:r>
              <a:rPr lang="ja-JP" altLang="en-US" sz="3600" kern="0" dirty="0">
                <a:solidFill>
                  <a:prstClr val="black"/>
                </a:solidFill>
                <a:latin typeface="Tw Cen MT"/>
                <a:ea typeface="HGPｺﾞｼｯｸE"/>
              </a:rPr>
              <a:t>　</a:t>
            </a:r>
            <a:r>
              <a:rPr lang="ja-JP" altLang="en-US" sz="3600" kern="0" dirty="0" smtClean="0">
                <a:solidFill>
                  <a:prstClr val="black"/>
                </a:solidFill>
                <a:latin typeface="Tw Cen MT"/>
                <a:ea typeface="HGPｺﾞｼｯｸE"/>
              </a:rPr>
              <a:t>ニコチンを含んでいないので安全</a:t>
            </a:r>
            <a:r>
              <a:rPr lang="ja-JP" altLang="en-US" sz="3600" kern="0" dirty="0">
                <a:solidFill>
                  <a:prstClr val="black"/>
                </a:solidFill>
                <a:latin typeface="Tw Cen MT"/>
                <a:ea typeface="HGPｺﾞｼｯｸE"/>
              </a:rPr>
              <a:t/>
            </a:r>
            <a:br>
              <a:rPr lang="ja-JP" altLang="en-US" sz="3600" kern="0" dirty="0">
                <a:solidFill>
                  <a:prstClr val="black"/>
                </a:solidFill>
                <a:latin typeface="Tw Cen MT"/>
                <a:ea typeface="HGPｺﾞｼｯｸE"/>
              </a:rPr>
            </a:br>
            <a:r>
              <a:rPr lang="en-US" altLang="ja-JP" sz="3600" kern="0" dirty="0">
                <a:solidFill>
                  <a:prstClr val="black"/>
                </a:solidFill>
                <a:latin typeface="Tw Cen MT"/>
                <a:ea typeface="HGPｺﾞｼｯｸE"/>
              </a:rPr>
              <a:t>(2)</a:t>
            </a:r>
            <a:r>
              <a:rPr lang="ja-JP" altLang="en-US" sz="3600" kern="0" dirty="0">
                <a:solidFill>
                  <a:prstClr val="black"/>
                </a:solidFill>
                <a:latin typeface="Tw Cen MT"/>
                <a:ea typeface="HGPｺﾞｼｯｸE"/>
              </a:rPr>
              <a:t>　</a:t>
            </a:r>
            <a:r>
              <a:rPr lang="ja-JP" altLang="en-US" sz="3600" kern="0" dirty="0" smtClean="0">
                <a:solidFill>
                  <a:prstClr val="black"/>
                </a:solidFill>
                <a:latin typeface="Tw Cen MT"/>
                <a:ea typeface="HGPｺﾞｼｯｸE"/>
              </a:rPr>
              <a:t>安全なので規制されていない</a:t>
            </a:r>
            <a:endParaRPr lang="en-US" altLang="ja-JP" sz="3600" kern="0" dirty="0" smtClean="0">
              <a:solidFill>
                <a:prstClr val="black"/>
              </a:solidFill>
              <a:latin typeface="Tw Cen MT"/>
              <a:ea typeface="HGPｺﾞｼｯｸE"/>
            </a:endParaRPr>
          </a:p>
          <a:p>
            <a:pPr marL="342900" indent="-342900" eaLnBrk="0" hangingPunct="0">
              <a:spcBef>
                <a:spcPct val="20000"/>
              </a:spcBef>
              <a:defRPr/>
            </a:pPr>
            <a:r>
              <a:rPr lang="en-US" altLang="ja-JP" sz="3600" dirty="0" smtClean="0">
                <a:solidFill>
                  <a:prstClr val="black"/>
                </a:solidFill>
              </a:rPr>
              <a:t>	</a:t>
            </a:r>
            <a:r>
              <a:rPr lang="en-US" altLang="ja-JP" sz="3600" dirty="0" smtClean="0">
                <a:solidFill>
                  <a:prstClr val="black"/>
                </a:solidFill>
                <a:latin typeface="Tw Cen MT"/>
              </a:rPr>
              <a:t>(3)</a:t>
            </a:r>
            <a:r>
              <a:rPr lang="ja-JP" altLang="en-US" sz="3600" kern="0" dirty="0" smtClean="0">
                <a:solidFill>
                  <a:prstClr val="black"/>
                </a:solidFill>
                <a:latin typeface="Tw Cen MT"/>
                <a:ea typeface="HGPｺﾞｼｯｸE"/>
              </a:rPr>
              <a:t>　</a:t>
            </a:r>
            <a:r>
              <a:rPr lang="ja-JP" altLang="en-US" sz="3600" kern="0" dirty="0">
                <a:solidFill>
                  <a:prstClr val="black"/>
                </a:solidFill>
                <a:latin typeface="Tw Cen MT"/>
                <a:ea typeface="HGPｺﾞｼｯｸE"/>
              </a:rPr>
              <a:t>規制がないので成分がわからない</a:t>
            </a:r>
            <a:endParaRPr lang="en-US" altLang="ja-JP" sz="3600" kern="0" dirty="0">
              <a:solidFill>
                <a:prstClr val="black"/>
              </a:solidFill>
              <a:latin typeface="Tw Cen MT"/>
              <a:ea typeface="HGPｺﾞｼｯｸE"/>
            </a:endParaRPr>
          </a:p>
          <a:p>
            <a:pPr marL="342900" indent="-342900" eaLnBrk="0" hangingPunct="0">
              <a:spcBef>
                <a:spcPct val="20000"/>
              </a:spcBef>
              <a:defRPr/>
            </a:pPr>
            <a:r>
              <a:rPr lang="ja-JP" altLang="en-US" sz="3600" kern="0" dirty="0">
                <a:solidFill>
                  <a:prstClr val="black"/>
                </a:solidFill>
                <a:latin typeface="Tw Cen MT"/>
                <a:ea typeface="HGPｺﾞｼｯｸE"/>
              </a:rPr>
              <a:t/>
            </a:r>
            <a:br>
              <a:rPr lang="ja-JP" altLang="en-US" sz="3600" kern="0" dirty="0">
                <a:solidFill>
                  <a:prstClr val="black"/>
                </a:solidFill>
                <a:latin typeface="Tw Cen MT"/>
                <a:ea typeface="HGPｺﾞｼｯｸE"/>
              </a:rPr>
            </a:br>
            <a:endParaRPr lang="ja-JP" altLang="en-US" sz="3600" kern="0" dirty="0">
              <a:solidFill>
                <a:prstClr val="black"/>
              </a:solidFill>
              <a:latin typeface="Tw Cen MT"/>
              <a:ea typeface="HGPｺﾞｼｯｸE"/>
            </a:endParaRPr>
          </a:p>
        </p:txBody>
      </p:sp>
      <p:sp>
        <p:nvSpPr>
          <p:cNvPr id="6" name="円/楕円 5"/>
          <p:cNvSpPr/>
          <p:nvPr/>
        </p:nvSpPr>
        <p:spPr>
          <a:xfrm>
            <a:off x="1391607" y="4508500"/>
            <a:ext cx="6984776" cy="649288"/>
          </a:xfrm>
          <a:prstGeom prst="ellipse">
            <a:avLst/>
          </a:prstGeom>
          <a:noFill/>
          <a:ln w="63500">
            <a:solidFill>
              <a:srgbClr val="FF0000"/>
            </a:solidFill>
          </a:ln>
          <a:effectLst>
            <a:outerShdw dist="50800" dir="12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5517232"/>
            <a:ext cx="5762625" cy="790575"/>
          </a:xfrm>
          <a:prstGeom prst="rect">
            <a:avLst/>
          </a:prstGeom>
        </p:spPr>
      </p:pic>
      <p:pic>
        <p:nvPicPr>
          <p:cNvPr id="5" name="図 9" descr="fpa_logo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189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42"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図 3" descr="タバコ表示ＥＵりんご.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1801813"/>
            <a:ext cx="3419475" cy="505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図 4" descr="タバコ表示ＥＵ肺.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52513"/>
            <a:ext cx="3995738" cy="585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図 5" descr="タバコ表示ＥＵ口腔.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188913"/>
            <a:ext cx="3125787"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タイトル 1"/>
          <p:cNvSpPr>
            <a:spLocks noGrp="1"/>
          </p:cNvSpPr>
          <p:nvPr>
            <p:ph type="title"/>
          </p:nvPr>
        </p:nvSpPr>
        <p:spPr>
          <a:xfrm>
            <a:off x="539750" y="0"/>
            <a:ext cx="8229600" cy="922338"/>
          </a:xfrm>
          <a:solidFill>
            <a:schemeClr val="bg1"/>
          </a:solidFill>
        </p:spPr>
        <p:txBody>
          <a:bodyPr/>
          <a:lstStyle/>
          <a:p>
            <a:pPr eaLnBrk="1" hangingPunct="1"/>
            <a:r>
              <a:rPr lang="ja-JP" altLang="en-US" smtClean="0"/>
              <a:t>ＥＵのタバコパッケージ</a:t>
            </a:r>
          </a:p>
        </p:txBody>
      </p:sp>
      <p:pic>
        <p:nvPicPr>
          <p:cNvPr id="7" name="図 6" descr="タバコ表示日本ＶＩＶ.jpg"/>
          <p:cNvPicPr>
            <a:picLocks noChangeAspect="1"/>
          </p:cNvPicPr>
          <p:nvPr/>
        </p:nvPicPr>
        <p:blipFill>
          <a:blip r:embed="rId6"/>
          <a:stretch>
            <a:fillRect/>
          </a:stretch>
        </p:blipFill>
        <p:spPr>
          <a:xfrm>
            <a:off x="3059113" y="1196975"/>
            <a:ext cx="3313112" cy="5416550"/>
          </a:xfrm>
          <a:prstGeom prst="rect">
            <a:avLst/>
          </a:prstGeom>
          <a:effectLst>
            <a:outerShdw blurRad="406400" dist="863600" dir="5400000" sx="141000" sy="141000" algn="ctr" rotWithShape="0">
              <a:schemeClr val="bg1">
                <a:alpha val="87000"/>
              </a:scheme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250825" y="188913"/>
            <a:ext cx="8497888" cy="1008062"/>
          </a:xfrm>
        </p:spPr>
        <p:txBody>
          <a:bodyPr/>
          <a:lstStyle/>
          <a:p>
            <a:pPr eaLnBrk="1" hangingPunct="1"/>
            <a:r>
              <a:rPr lang="ja-JP" altLang="en-US" smtClean="0">
                <a:solidFill>
                  <a:schemeClr val="hlink"/>
                </a:solidFill>
              </a:rPr>
              <a:t>タバコはなぜいけないのでしょう？</a:t>
            </a:r>
          </a:p>
        </p:txBody>
      </p:sp>
      <p:sp>
        <p:nvSpPr>
          <p:cNvPr id="71683" name="Rectangle 3"/>
          <p:cNvSpPr>
            <a:spLocks noGrp="1" noChangeArrowheads="1"/>
          </p:cNvSpPr>
          <p:nvPr>
            <p:ph type="subTitle" idx="1"/>
          </p:nvPr>
        </p:nvSpPr>
        <p:spPr>
          <a:xfrm>
            <a:off x="4427538" y="1196975"/>
            <a:ext cx="4465637" cy="3671888"/>
          </a:xfrm>
          <a:solidFill>
            <a:schemeClr val="accent1">
              <a:alpha val="10196"/>
            </a:schemeClr>
          </a:solidFill>
          <a:ln w="38100">
            <a:solidFill>
              <a:schemeClr val="bg2"/>
            </a:solidFill>
            <a:miter lim="800000"/>
            <a:headEnd/>
            <a:tailEnd/>
          </a:ln>
        </p:spPr>
        <p:txBody>
          <a:bodyPr/>
          <a:lstStyle/>
          <a:p>
            <a:pPr algn="l" eaLnBrk="1" hangingPunct="1"/>
            <a:r>
              <a:rPr lang="ja-JP" altLang="en-US" sz="2000" smtClean="0">
                <a:latin typeface="ＭＳ Ｐゴシック" pitchFamily="50" charset="-128"/>
              </a:rPr>
              <a:t>１</a:t>
            </a:r>
            <a:r>
              <a:rPr lang="en-US" altLang="ja-JP" sz="2000" smtClean="0">
                <a:latin typeface="ＭＳ Ｐゴシック" pitchFamily="50" charset="-128"/>
              </a:rPr>
              <a:t>.</a:t>
            </a:r>
            <a:r>
              <a:rPr lang="ja-JP" altLang="en-US" sz="2000" smtClean="0">
                <a:latin typeface="ＭＳ Ｐゴシック" pitchFamily="50" charset="-128"/>
              </a:rPr>
              <a:t>タバコには有害物質が含まれています。</a:t>
            </a:r>
          </a:p>
          <a:p>
            <a:pPr algn="l" eaLnBrk="1" hangingPunct="1"/>
            <a:endParaRPr lang="ja-JP" altLang="en-US" sz="2000" smtClean="0">
              <a:latin typeface="ＭＳ Ｐゴシック" pitchFamily="50" charset="-128"/>
            </a:endParaRPr>
          </a:p>
          <a:p>
            <a:pPr algn="l" eaLnBrk="1" hangingPunct="1"/>
            <a:r>
              <a:rPr lang="en-US" altLang="ja-JP" sz="2000" smtClean="0">
                <a:latin typeface="ＭＳ Ｐゴシック" pitchFamily="50" charset="-128"/>
              </a:rPr>
              <a:t>2.</a:t>
            </a:r>
            <a:r>
              <a:rPr lang="ja-JP" altLang="en-US" sz="2000" smtClean="0">
                <a:latin typeface="ＭＳ Ｐゴシック" pitchFamily="50" charset="-128"/>
              </a:rPr>
              <a:t>タバコの煙は周りの人にも有害です。</a:t>
            </a:r>
          </a:p>
          <a:p>
            <a:pPr algn="l" eaLnBrk="1" hangingPunct="1"/>
            <a:endParaRPr lang="ja-JP" altLang="en-US" sz="2000" smtClean="0">
              <a:latin typeface="ＭＳ Ｐゴシック" pitchFamily="50" charset="-128"/>
            </a:endParaRPr>
          </a:p>
          <a:p>
            <a:pPr algn="l" eaLnBrk="1" hangingPunct="1"/>
            <a:r>
              <a:rPr lang="en-US" altLang="ja-JP" sz="2000" smtClean="0">
                <a:latin typeface="ＭＳ Ｐゴシック" pitchFamily="50" charset="-128"/>
              </a:rPr>
              <a:t>3.</a:t>
            </a:r>
            <a:r>
              <a:rPr lang="ja-JP" altLang="en-US" sz="2000" smtClean="0">
                <a:latin typeface="ＭＳ Ｐゴシック" pitchFamily="50" charset="-128"/>
              </a:rPr>
              <a:t>タバコの煙に含まれるニコチンが依存性をもつからです。</a:t>
            </a:r>
            <a:endParaRPr lang="en-US" altLang="ja-JP" sz="2000" smtClean="0">
              <a:latin typeface="ＭＳ Ｐゴシック" pitchFamily="50" charset="-128"/>
            </a:endParaRPr>
          </a:p>
          <a:p>
            <a:pPr algn="l" eaLnBrk="1" hangingPunct="1"/>
            <a:endParaRPr lang="en-US" altLang="ja-JP" sz="2000" smtClean="0">
              <a:latin typeface="ＭＳ Ｐゴシック" pitchFamily="50" charset="-128"/>
            </a:endParaRPr>
          </a:p>
          <a:p>
            <a:pPr algn="l" eaLnBrk="1" hangingPunct="1"/>
            <a:r>
              <a:rPr lang="en-US" altLang="ja-JP" sz="2000" smtClean="0">
                <a:latin typeface="ＭＳ Ｐゴシック" pitchFamily="50" charset="-128"/>
              </a:rPr>
              <a:t>4.</a:t>
            </a:r>
            <a:r>
              <a:rPr lang="ja-JP" altLang="en-US" sz="2000" smtClean="0">
                <a:latin typeface="ＭＳ Ｐゴシック" pitchFamily="50" charset="-128"/>
              </a:rPr>
              <a:t>大麻などの乱用につながるゲートウェイ（入口）ドラッグ。</a:t>
            </a:r>
          </a:p>
          <a:p>
            <a:pPr eaLnBrk="1" hangingPunct="1"/>
            <a:endParaRPr lang="en-US" altLang="ja-JP" sz="2000" smtClean="0">
              <a:latin typeface="ＭＳ Ｐゴシック" pitchFamily="50" charset="-128"/>
            </a:endParaRPr>
          </a:p>
        </p:txBody>
      </p:sp>
      <p:sp>
        <p:nvSpPr>
          <p:cNvPr id="71685" name="Text Box 6"/>
          <p:cNvSpPr txBox="1">
            <a:spLocks noChangeArrowheads="1"/>
          </p:cNvSpPr>
          <p:nvPr/>
        </p:nvSpPr>
        <p:spPr bwMode="auto">
          <a:xfrm>
            <a:off x="4572000" y="5445125"/>
            <a:ext cx="3523722" cy="646331"/>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1800" dirty="0" smtClean="0">
                <a:solidFill>
                  <a:srgbClr val="000000"/>
                </a:solidFill>
              </a:rPr>
              <a:t>2015</a:t>
            </a:r>
            <a:r>
              <a:rPr lang="ja-JP" altLang="en-US" sz="1800" dirty="0" smtClean="0">
                <a:solidFill>
                  <a:srgbClr val="000000"/>
                </a:solidFill>
              </a:rPr>
              <a:t>年度</a:t>
            </a:r>
            <a:r>
              <a:rPr lang="ja-JP" altLang="en-US" sz="1800" dirty="0">
                <a:solidFill>
                  <a:srgbClr val="000000"/>
                </a:solidFill>
              </a:rPr>
              <a:t>　禁煙ポスター優秀作品</a:t>
            </a:r>
          </a:p>
          <a:p>
            <a:pPr eaLnBrk="1" hangingPunct="1">
              <a:spcBef>
                <a:spcPct val="0"/>
              </a:spcBef>
              <a:buFontTx/>
              <a:buNone/>
            </a:pPr>
            <a:r>
              <a:rPr lang="ja-JP" altLang="en-US" sz="1800" dirty="0">
                <a:solidFill>
                  <a:srgbClr val="000000"/>
                </a:solidFill>
              </a:rPr>
              <a:t>藤沢市薬剤師会</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052736"/>
            <a:ext cx="3959680" cy="55892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468313" y="193675"/>
            <a:ext cx="8064500" cy="2303463"/>
          </a:xfrm>
          <a:solidFill>
            <a:schemeClr val="accent1">
              <a:alpha val="10196"/>
            </a:schemeClr>
          </a:solidFill>
          <a:ln w="22225">
            <a:solidFill>
              <a:srgbClr val="808080"/>
            </a:solidFill>
            <a:miter lim="800000"/>
            <a:headEnd/>
            <a:tailEnd/>
          </a:ln>
        </p:spPr>
        <p:txBody>
          <a:bodyPr/>
          <a:lstStyle/>
          <a:p>
            <a:pPr algn="l" eaLnBrk="1" hangingPunct="1"/>
            <a:r>
              <a:rPr lang="ja-JP" altLang="en-US" sz="2400" smtClean="0">
                <a:solidFill>
                  <a:schemeClr val="hlink"/>
                </a:solidFill>
              </a:rPr>
              <a:t>今の大人がタバコを止められないのは、タバコの煙に含まれるニコチンが麻薬にも劣らない</a:t>
            </a:r>
            <a:r>
              <a:rPr lang="ja-JP" altLang="en-US" sz="2400" smtClean="0">
                <a:solidFill>
                  <a:srgbClr val="FF0000"/>
                </a:solidFill>
              </a:rPr>
              <a:t>依存性</a:t>
            </a:r>
            <a:r>
              <a:rPr lang="ja-JP" altLang="en-US" sz="2400" smtClean="0">
                <a:solidFill>
                  <a:schemeClr val="hlink"/>
                </a:solidFill>
              </a:rPr>
              <a:t>をもつからです。</a:t>
            </a:r>
            <a:br>
              <a:rPr lang="ja-JP" altLang="en-US" sz="2400" smtClean="0">
                <a:solidFill>
                  <a:schemeClr val="hlink"/>
                </a:solidFill>
              </a:rPr>
            </a:br>
            <a:r>
              <a:rPr lang="ja-JP" altLang="en-US" sz="2400" smtClean="0">
                <a:solidFill>
                  <a:schemeClr val="hlink"/>
                </a:solidFill>
              </a:rPr>
              <a:t/>
            </a:r>
            <a:br>
              <a:rPr lang="ja-JP" altLang="en-US" sz="2400" smtClean="0">
                <a:solidFill>
                  <a:schemeClr val="hlink"/>
                </a:solidFill>
              </a:rPr>
            </a:br>
            <a:r>
              <a:rPr lang="ja-JP" altLang="en-US" sz="2400" smtClean="0">
                <a:solidFill>
                  <a:schemeClr val="hlink"/>
                </a:solidFill>
              </a:rPr>
              <a:t>つまり、どうしても喫煙がやめられないのは「</a:t>
            </a:r>
            <a:r>
              <a:rPr lang="ja-JP" altLang="en-US" sz="2400" smtClean="0">
                <a:solidFill>
                  <a:srgbClr val="FF0000"/>
                </a:solidFill>
              </a:rPr>
              <a:t>ニコチン依存症</a:t>
            </a:r>
            <a:r>
              <a:rPr lang="ja-JP" altLang="en-US" sz="2400" smtClean="0">
                <a:solidFill>
                  <a:schemeClr val="hlink"/>
                </a:solidFill>
              </a:rPr>
              <a:t>」という病気のためなのです。</a:t>
            </a:r>
          </a:p>
        </p:txBody>
      </p:sp>
      <p:sp>
        <p:nvSpPr>
          <p:cNvPr id="72707" name="Rectangle 3"/>
          <p:cNvSpPr>
            <a:spLocks noGrp="1" noChangeArrowheads="1"/>
          </p:cNvSpPr>
          <p:nvPr>
            <p:ph type="subTitle" idx="1"/>
          </p:nvPr>
        </p:nvSpPr>
        <p:spPr>
          <a:xfrm>
            <a:off x="468313" y="3141663"/>
            <a:ext cx="8135937" cy="3527425"/>
          </a:xfrm>
          <a:solidFill>
            <a:srgbClr val="339966"/>
          </a:solidFill>
          <a:ln w="25400">
            <a:solidFill>
              <a:srgbClr val="808080"/>
            </a:solidFill>
            <a:miter lim="800000"/>
            <a:headEnd/>
            <a:tailEnd/>
          </a:ln>
        </p:spPr>
        <p:txBody>
          <a:bodyPr/>
          <a:lstStyle/>
          <a:p>
            <a:pPr eaLnBrk="1" hangingPunct="1">
              <a:lnSpc>
                <a:spcPct val="80000"/>
              </a:lnSpc>
            </a:pPr>
            <a:r>
              <a:rPr lang="en-US" altLang="ja-JP" sz="2400" smtClean="0">
                <a:solidFill>
                  <a:schemeClr val="bg1"/>
                </a:solidFill>
                <a:latin typeface="ＭＳ Ｐゴシック" pitchFamily="50" charset="-128"/>
              </a:rPr>
              <a:t>21</a:t>
            </a:r>
            <a:r>
              <a:rPr lang="ja-JP" altLang="en-US" sz="2400" smtClean="0">
                <a:solidFill>
                  <a:schemeClr val="bg1"/>
                </a:solidFill>
                <a:latin typeface="ＭＳ Ｐゴシック" pitchFamily="50" charset="-128"/>
              </a:rPr>
              <a:t>世紀を担う子供たちは、今の大人たちより</a:t>
            </a:r>
            <a:endParaRPr lang="en-US" altLang="ja-JP" sz="2400" smtClean="0">
              <a:solidFill>
                <a:schemeClr val="bg1"/>
              </a:solidFill>
              <a:latin typeface="ＭＳ Ｐゴシック" pitchFamily="50" charset="-128"/>
            </a:endParaRPr>
          </a:p>
          <a:p>
            <a:pPr eaLnBrk="1" hangingPunct="1">
              <a:lnSpc>
                <a:spcPct val="80000"/>
              </a:lnSpc>
            </a:pPr>
            <a:r>
              <a:rPr lang="ja-JP" altLang="en-US" sz="2400" smtClean="0">
                <a:solidFill>
                  <a:schemeClr val="bg1"/>
                </a:solidFill>
                <a:latin typeface="ＭＳ Ｐゴシック" pitchFamily="50" charset="-128"/>
              </a:rPr>
              <a:t>ずっと賢い人間です。</a:t>
            </a:r>
          </a:p>
          <a:p>
            <a:pPr eaLnBrk="1" hangingPunct="1">
              <a:lnSpc>
                <a:spcPct val="80000"/>
              </a:lnSpc>
            </a:pPr>
            <a:endParaRPr lang="ja-JP" altLang="en-US" sz="2400" smtClean="0">
              <a:solidFill>
                <a:schemeClr val="bg1"/>
              </a:solidFill>
              <a:latin typeface="ＭＳ Ｐゴシック" pitchFamily="50" charset="-128"/>
            </a:endParaRPr>
          </a:p>
          <a:p>
            <a:pPr eaLnBrk="1" hangingPunct="1">
              <a:lnSpc>
                <a:spcPct val="80000"/>
              </a:lnSpc>
            </a:pPr>
            <a:r>
              <a:rPr lang="ja-JP" altLang="en-US" sz="2400" smtClean="0">
                <a:solidFill>
                  <a:schemeClr val="bg1"/>
                </a:solidFill>
                <a:latin typeface="ＭＳ Ｐゴシック" pitchFamily="50" charset="-128"/>
              </a:rPr>
              <a:t>自分の健康を台無しにしないために、</a:t>
            </a:r>
            <a:endParaRPr lang="en-US" altLang="ja-JP" sz="2400" smtClean="0">
              <a:solidFill>
                <a:schemeClr val="bg1"/>
              </a:solidFill>
              <a:latin typeface="ＭＳ Ｐゴシック" pitchFamily="50" charset="-128"/>
            </a:endParaRPr>
          </a:p>
          <a:p>
            <a:pPr eaLnBrk="1" hangingPunct="1">
              <a:lnSpc>
                <a:spcPct val="80000"/>
              </a:lnSpc>
            </a:pPr>
            <a:r>
              <a:rPr lang="ja-JP" altLang="en-US" sz="2400" smtClean="0">
                <a:solidFill>
                  <a:schemeClr val="bg1"/>
                </a:solidFill>
                <a:latin typeface="ＭＳ Ｐゴシック" pitchFamily="50" charset="-128"/>
              </a:rPr>
              <a:t>周囲の人々の健康を損なわないために、そして、</a:t>
            </a:r>
            <a:endParaRPr lang="en-US" altLang="ja-JP" sz="2400" smtClean="0">
              <a:solidFill>
                <a:schemeClr val="bg1"/>
              </a:solidFill>
              <a:latin typeface="ＭＳ Ｐゴシック" pitchFamily="50" charset="-128"/>
            </a:endParaRPr>
          </a:p>
          <a:p>
            <a:pPr eaLnBrk="1" hangingPunct="1">
              <a:lnSpc>
                <a:spcPct val="80000"/>
              </a:lnSpc>
            </a:pPr>
            <a:r>
              <a:rPr lang="ja-JP" altLang="en-US" sz="2400" smtClean="0">
                <a:solidFill>
                  <a:schemeClr val="bg1"/>
                </a:solidFill>
                <a:latin typeface="ＭＳ Ｐゴシック" pitchFamily="50" charset="-128"/>
              </a:rPr>
              <a:t>かけがえのないこの地球の環境をこれ以上汚染しないために</a:t>
            </a:r>
          </a:p>
          <a:p>
            <a:pPr eaLnBrk="1" hangingPunct="1">
              <a:lnSpc>
                <a:spcPct val="80000"/>
              </a:lnSpc>
            </a:pPr>
            <a:endParaRPr lang="ja-JP" altLang="en-US" sz="2400" smtClean="0">
              <a:solidFill>
                <a:schemeClr val="bg1"/>
              </a:solidFill>
              <a:latin typeface="ＭＳ Ｐゴシック" pitchFamily="50" charset="-128"/>
            </a:endParaRPr>
          </a:p>
          <a:p>
            <a:pPr eaLnBrk="1" hangingPunct="1">
              <a:lnSpc>
                <a:spcPct val="80000"/>
              </a:lnSpc>
            </a:pPr>
            <a:r>
              <a:rPr lang="en-US" altLang="ja-JP" sz="2400" smtClean="0">
                <a:solidFill>
                  <a:schemeClr val="bg1"/>
                </a:solidFill>
                <a:latin typeface="ＭＳ Ｐゴシック" pitchFamily="50" charset="-128"/>
              </a:rPr>
              <a:t>｢</a:t>
            </a:r>
            <a:r>
              <a:rPr lang="ja-JP" altLang="en-US" sz="2400" smtClean="0">
                <a:solidFill>
                  <a:schemeClr val="bg1"/>
                </a:solidFill>
                <a:latin typeface="ＭＳ Ｐゴシック" pitchFamily="50" charset="-128"/>
              </a:rPr>
              <a:t>絶対にタバコは吸わない世代</a:t>
            </a:r>
            <a:r>
              <a:rPr lang="en-US" altLang="ja-JP" sz="2400" smtClean="0">
                <a:solidFill>
                  <a:schemeClr val="bg1"/>
                </a:solidFill>
                <a:latin typeface="ＭＳ Ｐゴシック" pitchFamily="50" charset="-128"/>
              </a:rPr>
              <a:t>｣</a:t>
            </a:r>
            <a:r>
              <a:rPr lang="ja-JP" altLang="en-US" sz="2400" smtClean="0">
                <a:solidFill>
                  <a:schemeClr val="bg1"/>
                </a:solidFill>
                <a:latin typeface="ＭＳ Ｐゴシック" pitchFamily="50" charset="-128"/>
              </a:rPr>
              <a:t>になると私たちは</a:t>
            </a:r>
            <a:endParaRPr lang="en-US" altLang="ja-JP" sz="2400" smtClean="0">
              <a:solidFill>
                <a:schemeClr val="bg1"/>
              </a:solidFill>
              <a:latin typeface="ＭＳ Ｐゴシック" pitchFamily="50" charset="-128"/>
            </a:endParaRPr>
          </a:p>
          <a:p>
            <a:pPr eaLnBrk="1" hangingPunct="1">
              <a:lnSpc>
                <a:spcPct val="80000"/>
              </a:lnSpc>
            </a:pPr>
            <a:r>
              <a:rPr lang="ja-JP" altLang="en-US" sz="2400" smtClean="0">
                <a:solidFill>
                  <a:schemeClr val="bg1"/>
                </a:solidFill>
                <a:latin typeface="ＭＳ Ｐゴシック" pitchFamily="50" charset="-128"/>
              </a:rPr>
              <a:t>期待しています。</a:t>
            </a:r>
          </a:p>
        </p:txBody>
      </p:sp>
      <p:sp>
        <p:nvSpPr>
          <p:cNvPr id="72708" name="AutoShape 4"/>
          <p:cNvSpPr>
            <a:spLocks noChangeArrowheads="1"/>
          </p:cNvSpPr>
          <p:nvPr/>
        </p:nvSpPr>
        <p:spPr bwMode="auto">
          <a:xfrm>
            <a:off x="4067175" y="2497138"/>
            <a:ext cx="865188" cy="576262"/>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idx="1"/>
          </p:nvPr>
        </p:nvSpPr>
        <p:spPr>
          <a:xfrm>
            <a:off x="3563888" y="3629668"/>
            <a:ext cx="5074841" cy="3111700"/>
          </a:xfrm>
        </p:spPr>
        <p:txBody>
          <a:bodyPr/>
          <a:lstStyle/>
          <a:p>
            <a:r>
              <a:rPr lang="ja-JP" altLang="en-US" sz="5400" dirty="0">
                <a:solidFill>
                  <a:schemeClr val="tx1">
                    <a:lumMod val="65000"/>
                    <a:lumOff val="35000"/>
                  </a:schemeClr>
                </a:solidFill>
              </a:rPr>
              <a:t>お酒のクイズ</a:t>
            </a:r>
            <a:endParaRPr kumimoji="1" lang="ja-JP" altLang="en-US" sz="5400" dirty="0"/>
          </a:p>
        </p:txBody>
      </p:sp>
      <p:sp>
        <p:nvSpPr>
          <p:cNvPr id="3" name="タイトル 2"/>
          <p:cNvSpPr>
            <a:spLocks noGrp="1"/>
          </p:cNvSpPr>
          <p:nvPr>
            <p:ph type="title"/>
          </p:nvPr>
        </p:nvSpPr>
        <p:spPr>
          <a:xfrm>
            <a:off x="1018729" y="404664"/>
            <a:ext cx="7620000" cy="990600"/>
          </a:xfrm>
        </p:spPr>
        <p:txBody>
          <a:bodyPr/>
          <a:lstStyle/>
          <a:p>
            <a:endParaRPr kumimoji="1" lang="ja-JP" altLang="en-US" dirty="0"/>
          </a:p>
        </p:txBody>
      </p:sp>
      <p:pic>
        <p:nvPicPr>
          <p:cNvPr id="81923" name="Picture 3" descr="C:\Users\user\AppData\Local\Microsoft\Windows\Temporary Internet Files\Content.IE5\31EV149Q\MC90044138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3356992"/>
            <a:ext cx="3067189" cy="3230697"/>
          </a:xfrm>
          <a:prstGeom prst="rect">
            <a:avLst/>
          </a:prstGeom>
          <a:noFill/>
          <a:extLst>
            <a:ext uri="{909E8E84-426E-40DD-AFC4-6F175D3DCCD1}">
              <a14:hiddenFill xmlns:a14="http://schemas.microsoft.com/office/drawing/2010/main">
                <a:solidFill>
                  <a:srgbClr val="FFFFFF"/>
                </a:solidFill>
              </a14:hiddenFill>
            </a:ext>
          </a:extLst>
        </p:spPr>
      </p:pic>
      <p:pic>
        <p:nvPicPr>
          <p:cNvPr id="81924" name="Picture 4" descr="C:\Users\user\AppData\Local\Microsoft\Windows\Temporary Internet Files\Content.IE5\M16SBL0F\MC90039525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7361" y="548680"/>
            <a:ext cx="2095252" cy="2606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4645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5" descr="sak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1" y="4725144"/>
            <a:ext cx="3191937" cy="205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タイトル 3"/>
          <p:cNvSpPr>
            <a:spLocks noGrp="1"/>
          </p:cNvSpPr>
          <p:nvPr>
            <p:ph type="title"/>
          </p:nvPr>
        </p:nvSpPr>
        <p:spPr>
          <a:xfrm>
            <a:off x="182369" y="116632"/>
            <a:ext cx="8964488" cy="994172"/>
          </a:xfrm>
        </p:spPr>
        <p:txBody>
          <a:bodyPr/>
          <a:lstStyle/>
          <a:p>
            <a:r>
              <a:rPr kumimoji="1" lang="ja-JP" altLang="en-US" sz="3400" dirty="0" smtClean="0"/>
              <a:t>大人にすすめられた時は子供でも飲んでもよい</a:t>
            </a:r>
            <a:endParaRPr kumimoji="1" lang="ja-JP" altLang="en-US" sz="3400" dirty="0"/>
          </a:p>
        </p:txBody>
      </p:sp>
      <p:sp>
        <p:nvSpPr>
          <p:cNvPr id="5" name="コンテンツ プレースホルダー 4"/>
          <p:cNvSpPr>
            <a:spLocks noGrp="1"/>
          </p:cNvSpPr>
          <p:nvPr>
            <p:ph idx="1"/>
          </p:nvPr>
        </p:nvSpPr>
        <p:spPr>
          <a:xfrm>
            <a:off x="791383" y="2204864"/>
            <a:ext cx="7886700" cy="3081027"/>
          </a:xfrm>
        </p:spPr>
        <p:txBody>
          <a:bodyPr>
            <a:normAutofit/>
          </a:bodyPr>
          <a:lstStyle/>
          <a:p>
            <a:pPr marL="0" indent="0">
              <a:buNone/>
            </a:pPr>
            <a:r>
              <a:rPr lang="en-US" altLang="ja-JP" sz="3200" dirty="0" smtClean="0"/>
              <a:t>1</a:t>
            </a:r>
            <a:r>
              <a:rPr lang="ja-JP" altLang="en-US" sz="3200" dirty="0" smtClean="0"/>
              <a:t>）　大人</a:t>
            </a:r>
            <a:r>
              <a:rPr lang="ja-JP" altLang="en-US" sz="3200" dirty="0"/>
              <a:t>がすすめた時は飲んで</a:t>
            </a:r>
            <a:r>
              <a:rPr lang="ja-JP" altLang="en-US" sz="3200" dirty="0" smtClean="0"/>
              <a:t>もよ</a:t>
            </a:r>
            <a:r>
              <a:rPr lang="ja-JP" altLang="en-US" sz="3200" dirty="0"/>
              <a:t>い</a:t>
            </a:r>
            <a:endParaRPr lang="en-US" altLang="ja-JP" sz="3200" dirty="0"/>
          </a:p>
          <a:p>
            <a:endParaRPr lang="en-US" altLang="ja-JP" sz="3200" dirty="0"/>
          </a:p>
          <a:p>
            <a:pPr marL="0" indent="0">
              <a:buNone/>
            </a:pPr>
            <a:r>
              <a:rPr lang="en-US" altLang="ja-JP" sz="3200" dirty="0" smtClean="0"/>
              <a:t>2</a:t>
            </a:r>
            <a:r>
              <a:rPr lang="ja-JP" altLang="en-US" sz="3200" dirty="0" smtClean="0"/>
              <a:t>）　少し</a:t>
            </a:r>
            <a:r>
              <a:rPr lang="ja-JP" altLang="en-US" sz="3200" dirty="0"/>
              <a:t>なら害が</a:t>
            </a:r>
            <a:r>
              <a:rPr lang="ja-JP" altLang="en-US" sz="3200" dirty="0" smtClean="0"/>
              <a:t>ないのでよい</a:t>
            </a:r>
            <a:endParaRPr lang="en-US" altLang="ja-JP" sz="3200" dirty="0"/>
          </a:p>
          <a:p>
            <a:endParaRPr lang="en-US" altLang="ja-JP" sz="3200" dirty="0"/>
          </a:p>
          <a:p>
            <a:pPr marL="0" indent="0">
              <a:buNone/>
            </a:pPr>
            <a:r>
              <a:rPr lang="en-US" altLang="ja-JP" sz="3200" dirty="0" smtClean="0"/>
              <a:t>3</a:t>
            </a:r>
            <a:r>
              <a:rPr lang="ja-JP" altLang="en-US" sz="3200" dirty="0" smtClean="0"/>
              <a:t>）　すすめた</a:t>
            </a:r>
            <a:r>
              <a:rPr lang="ja-JP" altLang="en-US" sz="3200" dirty="0"/>
              <a:t>大人も罪に問われる</a:t>
            </a:r>
          </a:p>
        </p:txBody>
      </p:sp>
      <p:sp>
        <p:nvSpPr>
          <p:cNvPr id="6" name="円/楕円 5"/>
          <p:cNvSpPr/>
          <p:nvPr/>
        </p:nvSpPr>
        <p:spPr>
          <a:xfrm>
            <a:off x="1403648" y="4437111"/>
            <a:ext cx="5400600" cy="791667"/>
          </a:xfrm>
          <a:prstGeom prst="ellipse">
            <a:avLst/>
          </a:prstGeom>
          <a:noFill/>
          <a:ln w="63500">
            <a:solidFill>
              <a:srgbClr val="FF0000"/>
            </a:solidFill>
          </a:ln>
          <a:effectLst>
            <a:outerShdw dist="50800" dir="12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テキスト ボックス 1"/>
          <p:cNvSpPr txBox="1"/>
          <p:nvPr/>
        </p:nvSpPr>
        <p:spPr>
          <a:xfrm>
            <a:off x="1403648" y="5589239"/>
            <a:ext cx="3877985" cy="584775"/>
          </a:xfrm>
          <a:prstGeom prst="rect">
            <a:avLst/>
          </a:prstGeom>
          <a:solidFill>
            <a:srgbClr val="FFC000">
              <a:alpha val="49000"/>
            </a:srgbClr>
          </a:solidFill>
          <a:ln>
            <a:solidFill>
              <a:schemeClr val="tx1">
                <a:lumMod val="75000"/>
                <a:lumOff val="25000"/>
              </a:schemeClr>
            </a:solidFill>
          </a:ln>
          <a:effectLst/>
        </p:spPr>
        <p:txBody>
          <a:bodyPr wrap="none" rtlCol="0">
            <a:spAutoFit/>
          </a:bodyPr>
          <a:lstStyle/>
          <a:p>
            <a:r>
              <a:rPr lang="ja-JP" altLang="en-US" sz="3200" b="1" dirty="0" smtClean="0">
                <a:solidFill>
                  <a:prstClr val="black"/>
                </a:solidFill>
              </a:rPr>
              <a:t>未成年者飲酒</a:t>
            </a:r>
            <a:r>
              <a:rPr lang="ja-JP" altLang="en-US" sz="3200" b="1" dirty="0">
                <a:solidFill>
                  <a:prstClr val="black"/>
                </a:solidFill>
              </a:rPr>
              <a:t>禁止法</a:t>
            </a:r>
          </a:p>
        </p:txBody>
      </p:sp>
    </p:spTree>
    <p:extLst>
      <p:ext uri="{BB962C8B-B14F-4D97-AF65-F5344CB8AC3E}">
        <p14:creationId xmlns:p14="http://schemas.microsoft.com/office/powerpoint/2010/main" val="95246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90600" y="188640"/>
            <a:ext cx="7613848" cy="824136"/>
          </a:xfrm>
        </p:spPr>
        <p:txBody>
          <a:bodyPr/>
          <a:lstStyle/>
          <a:p>
            <a:r>
              <a:rPr kumimoji="1" lang="ja-JP" altLang="en-US" dirty="0" smtClean="0"/>
              <a:t>子供が飲んでもよいのは？</a:t>
            </a:r>
            <a:endParaRPr kumimoji="1" lang="ja-JP" altLang="en-US"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827" y="2726428"/>
            <a:ext cx="1991848" cy="3726908"/>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5354" y="1706855"/>
            <a:ext cx="2448272" cy="4546793"/>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6738" y="1706855"/>
            <a:ext cx="1911126" cy="3564472"/>
          </a:xfrm>
          <a:prstGeom prst="rect">
            <a:avLst/>
          </a:prstGeom>
        </p:spPr>
      </p:pic>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5567" y="2151049"/>
            <a:ext cx="2414464" cy="4479465"/>
          </a:xfrm>
          <a:prstGeom prst="rect">
            <a:avLst/>
          </a:prstGeom>
        </p:spPr>
      </p:pic>
      <p:pic>
        <p:nvPicPr>
          <p:cNvPr id="7" name="図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9296" y="2564904"/>
            <a:ext cx="2174629" cy="4065610"/>
          </a:xfrm>
          <a:prstGeom prst="rect">
            <a:avLst/>
          </a:prstGeom>
        </p:spPr>
      </p:pic>
      <p:pic>
        <p:nvPicPr>
          <p:cNvPr id="8" name="図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2799" y="1641499"/>
            <a:ext cx="2431860" cy="4612149"/>
          </a:xfrm>
          <a:prstGeom prst="rect">
            <a:avLst/>
          </a:prstGeom>
        </p:spPr>
      </p:pic>
      <p:sp>
        <p:nvSpPr>
          <p:cNvPr id="9" name="円/楕円 8"/>
          <p:cNvSpPr/>
          <p:nvPr/>
        </p:nvSpPr>
        <p:spPr>
          <a:xfrm>
            <a:off x="4939296" y="3980251"/>
            <a:ext cx="1576920" cy="1608989"/>
          </a:xfrm>
          <a:prstGeom prst="ellipse">
            <a:avLst/>
          </a:prstGeom>
          <a:noFill/>
          <a:ln w="635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Tree>
    <p:extLst>
      <p:ext uri="{BB962C8B-B14F-4D97-AF65-F5344CB8AC3E}">
        <p14:creationId xmlns:p14="http://schemas.microsoft.com/office/powerpoint/2010/main" val="247817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1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071563" y="4929188"/>
            <a:ext cx="1928812" cy="1000125"/>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0" name="正方形/長方形 9"/>
          <p:cNvSpPr/>
          <p:nvPr/>
        </p:nvSpPr>
        <p:spPr>
          <a:xfrm>
            <a:off x="3714750" y="3571875"/>
            <a:ext cx="2286000" cy="1000125"/>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9" name="正方形/長方形 8"/>
          <p:cNvSpPr/>
          <p:nvPr/>
        </p:nvSpPr>
        <p:spPr>
          <a:xfrm>
            <a:off x="714375" y="3571875"/>
            <a:ext cx="2286000" cy="1000125"/>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3557" name="タイトル 1"/>
          <p:cNvSpPr>
            <a:spLocks noGrp="1"/>
          </p:cNvSpPr>
          <p:nvPr>
            <p:ph type="title"/>
          </p:nvPr>
        </p:nvSpPr>
        <p:spPr>
          <a:xfrm>
            <a:off x="714375" y="428625"/>
            <a:ext cx="7772400" cy="1143000"/>
          </a:xfrm>
        </p:spPr>
        <p:txBody>
          <a:bodyPr/>
          <a:lstStyle/>
          <a:p>
            <a:pPr eaLnBrk="1" hangingPunct="1"/>
            <a:r>
              <a:rPr lang="ja-JP" altLang="en-US" smtClean="0"/>
              <a:t>薬とは・・</a:t>
            </a:r>
          </a:p>
        </p:txBody>
      </p:sp>
      <p:sp>
        <p:nvSpPr>
          <p:cNvPr id="23558" name="コンテンツ プレースホルダ 2"/>
          <p:cNvSpPr>
            <a:spLocks noGrp="1"/>
          </p:cNvSpPr>
          <p:nvPr>
            <p:ph idx="1"/>
          </p:nvPr>
        </p:nvSpPr>
        <p:spPr>
          <a:xfrm>
            <a:off x="642938" y="2214563"/>
            <a:ext cx="7672387" cy="1000125"/>
          </a:xfrm>
        </p:spPr>
        <p:txBody>
          <a:bodyPr/>
          <a:lstStyle/>
          <a:p>
            <a:pPr eaLnBrk="1" hangingPunct="1"/>
            <a:r>
              <a:rPr lang="ja-JP" altLang="en-US" sz="4000" smtClean="0"/>
              <a:t>健康食品やサプリメントと違い</a:t>
            </a:r>
            <a:endParaRPr lang="en-US" altLang="ja-JP" sz="4000" smtClean="0"/>
          </a:p>
        </p:txBody>
      </p:sp>
      <p:sp>
        <p:nvSpPr>
          <p:cNvPr id="5" name="正方形/長方形 4"/>
          <p:cNvSpPr/>
          <p:nvPr/>
        </p:nvSpPr>
        <p:spPr>
          <a:xfrm>
            <a:off x="642910" y="3571876"/>
            <a:ext cx="2271776" cy="923330"/>
          </a:xfrm>
          <a:prstGeom prst="rect">
            <a:avLst/>
          </a:prstGeom>
        </p:spPr>
        <p:txBody>
          <a:bodyPr wrap="none">
            <a:spAutoFit/>
          </a:bodyPr>
          <a:lstStyle/>
          <a:p>
            <a:pPr algn="ctr" eaLnBrk="1" hangingPunct="1">
              <a:defRPr/>
            </a:pPr>
            <a:r>
              <a:rPr lang="ja-JP" alt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有効性</a:t>
            </a:r>
          </a:p>
        </p:txBody>
      </p:sp>
      <p:sp>
        <p:nvSpPr>
          <p:cNvPr id="6" name="正方形/長方形 5"/>
          <p:cNvSpPr/>
          <p:nvPr/>
        </p:nvSpPr>
        <p:spPr>
          <a:xfrm>
            <a:off x="3714744" y="3643314"/>
            <a:ext cx="2357454" cy="923330"/>
          </a:xfrm>
          <a:prstGeom prst="rect">
            <a:avLst/>
          </a:prstGeom>
          <a:noFill/>
        </p:spPr>
        <p:txBody>
          <a:bodyPr>
            <a:spAutoFit/>
          </a:bodyPr>
          <a:lstStyle/>
          <a:p>
            <a:pPr algn="ctr" eaLnBrk="1" hangingPunct="1">
              <a:defRPr/>
            </a:pPr>
            <a:r>
              <a:rPr lang="ja-JP" alt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安全性</a:t>
            </a:r>
          </a:p>
        </p:txBody>
      </p:sp>
      <p:sp>
        <p:nvSpPr>
          <p:cNvPr id="23561" name="テキスト ボックス 6"/>
          <p:cNvSpPr txBox="1">
            <a:spLocks noChangeArrowheads="1"/>
          </p:cNvSpPr>
          <p:nvPr/>
        </p:nvSpPr>
        <p:spPr bwMode="auto">
          <a:xfrm>
            <a:off x="3000375" y="3786188"/>
            <a:ext cx="577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4000">
                <a:latin typeface="Times New Roman" pitchFamily="18" charset="0"/>
              </a:rPr>
              <a:t>と</a:t>
            </a:r>
          </a:p>
        </p:txBody>
      </p:sp>
      <p:sp>
        <p:nvSpPr>
          <p:cNvPr id="23562" name="テキスト ボックス 7"/>
          <p:cNvSpPr txBox="1">
            <a:spLocks noChangeArrowheads="1"/>
          </p:cNvSpPr>
          <p:nvPr/>
        </p:nvSpPr>
        <p:spPr bwMode="auto">
          <a:xfrm>
            <a:off x="6215063" y="3786188"/>
            <a:ext cx="228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4000">
                <a:latin typeface="Times New Roman" pitchFamily="18" charset="0"/>
              </a:rPr>
              <a:t>を証明し</a:t>
            </a:r>
          </a:p>
        </p:txBody>
      </p:sp>
      <p:sp>
        <p:nvSpPr>
          <p:cNvPr id="11" name="正方形/長方形 10"/>
          <p:cNvSpPr/>
          <p:nvPr/>
        </p:nvSpPr>
        <p:spPr>
          <a:xfrm>
            <a:off x="1714480" y="4929198"/>
            <a:ext cx="688975" cy="822960"/>
          </a:xfrm>
          <a:prstGeom prst="rect">
            <a:avLst/>
          </a:prstGeom>
          <a:noFill/>
        </p:spPr>
        <p:txBody>
          <a:bodyPr wrap="none">
            <a:spAutoFit/>
          </a:bodyPr>
          <a:lstStyle/>
          <a:p>
            <a:pPr algn="ctr" eaLnBrk="1" hangingPunct="1">
              <a:defRPr/>
            </a:pPr>
            <a:r>
              <a:rPr lang="ja-JP" alt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国</a:t>
            </a:r>
          </a:p>
        </p:txBody>
      </p:sp>
      <p:sp>
        <p:nvSpPr>
          <p:cNvPr id="23564" name="テキスト ボックス 12"/>
          <p:cNvSpPr txBox="1">
            <a:spLocks noChangeArrowheads="1"/>
          </p:cNvSpPr>
          <p:nvPr/>
        </p:nvSpPr>
        <p:spPr bwMode="auto">
          <a:xfrm>
            <a:off x="3429000" y="5214938"/>
            <a:ext cx="4714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4000">
                <a:latin typeface="Times New Roman" pitchFamily="18" charset="0"/>
              </a:rPr>
              <a:t>に認められたもの</a:t>
            </a:r>
          </a:p>
        </p:txBody>
      </p:sp>
      <p:pic>
        <p:nvPicPr>
          <p:cNvPr id="23565" name="図 9" descr="fpa_log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1462" y="260648"/>
            <a:ext cx="7886700" cy="994172"/>
          </a:xfrm>
        </p:spPr>
        <p:txBody>
          <a:bodyPr/>
          <a:lstStyle/>
          <a:p>
            <a:r>
              <a:rPr kumimoji="1" lang="ja-JP" altLang="en-US" dirty="0" smtClean="0"/>
              <a:t>お酒を飲むとどうなりますか？</a:t>
            </a:r>
            <a:endParaRPr kumimoji="1" lang="ja-JP" altLang="en-US" dirty="0"/>
          </a:p>
        </p:txBody>
      </p:sp>
      <p:sp>
        <p:nvSpPr>
          <p:cNvPr id="3" name="コンテンツ プレースホルダー 2"/>
          <p:cNvSpPr>
            <a:spLocks noGrp="1"/>
          </p:cNvSpPr>
          <p:nvPr>
            <p:ph idx="1"/>
          </p:nvPr>
        </p:nvSpPr>
        <p:spPr>
          <a:xfrm>
            <a:off x="323528" y="2132856"/>
            <a:ext cx="8164634" cy="4176464"/>
          </a:xfrm>
        </p:spPr>
        <p:txBody>
          <a:bodyPr/>
          <a:lstStyle/>
          <a:p>
            <a:r>
              <a:rPr kumimoji="1" lang="ja-JP" altLang="en-US" dirty="0" smtClean="0"/>
              <a:t>楽しくなる</a:t>
            </a:r>
            <a:endParaRPr kumimoji="1" lang="en-US" altLang="ja-JP" dirty="0" smtClean="0"/>
          </a:p>
          <a:p>
            <a:r>
              <a:rPr lang="ja-JP" altLang="en-US" dirty="0" smtClean="0"/>
              <a:t>眠くなる</a:t>
            </a:r>
            <a:endParaRPr lang="en-US" altLang="ja-JP" dirty="0" smtClean="0"/>
          </a:p>
          <a:p>
            <a:r>
              <a:rPr lang="ja-JP" altLang="en-US" dirty="0" smtClean="0"/>
              <a:t>人にからむ</a:t>
            </a:r>
            <a:endParaRPr kumimoji="1" lang="en-US" altLang="ja-JP" dirty="0" smtClean="0"/>
          </a:p>
          <a:p>
            <a:r>
              <a:rPr lang="ja-JP" altLang="en-US" dirty="0"/>
              <a:t>歩</a:t>
            </a:r>
            <a:r>
              <a:rPr lang="ja-JP" altLang="en-US" dirty="0" smtClean="0"/>
              <a:t>けなくなる</a:t>
            </a:r>
            <a:endParaRPr lang="en-US" altLang="ja-JP" dirty="0" smtClean="0"/>
          </a:p>
          <a:p>
            <a:r>
              <a:rPr lang="ja-JP" altLang="en-US" dirty="0"/>
              <a:t>気分が悪く</a:t>
            </a:r>
            <a:r>
              <a:rPr lang="ja-JP" altLang="en-US" dirty="0" smtClean="0"/>
              <a:t>なる、吐く</a:t>
            </a:r>
            <a:endParaRPr lang="en-US" altLang="ja-JP" dirty="0"/>
          </a:p>
          <a:p>
            <a:r>
              <a:rPr lang="ja-JP" altLang="en-US" dirty="0" smtClean="0"/>
              <a:t>意識</a:t>
            </a:r>
            <a:r>
              <a:rPr kumimoji="1" lang="ja-JP" altLang="en-US" dirty="0" smtClean="0"/>
              <a:t>がなくなる</a:t>
            </a:r>
            <a:endParaRPr kumimoji="1" lang="en-US" altLang="ja-JP" dirty="0" smtClean="0"/>
          </a:p>
          <a:p>
            <a:r>
              <a:rPr lang="ja-JP" altLang="en-US" dirty="0" smtClean="0"/>
              <a:t>翌日も頭痛がしたり気持ちが悪かったりする</a:t>
            </a:r>
            <a:endParaRPr kumimoji="1" lang="en-US" altLang="ja-JP" dirty="0" smtClean="0"/>
          </a:p>
          <a:p>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5" y="1772815"/>
            <a:ext cx="6428248" cy="1884645"/>
          </a:xfrm>
          <a:prstGeom prst="rect">
            <a:avLst/>
          </a:prstGeom>
        </p:spPr>
      </p:pic>
      <p:sp>
        <p:nvSpPr>
          <p:cNvPr id="5" name="テキスト ボックス 4"/>
          <p:cNvSpPr txBox="1"/>
          <p:nvPr/>
        </p:nvSpPr>
        <p:spPr>
          <a:xfrm>
            <a:off x="5148064" y="3791090"/>
            <a:ext cx="3682418" cy="369332"/>
          </a:xfrm>
          <a:prstGeom prst="rect">
            <a:avLst/>
          </a:prstGeom>
          <a:noFill/>
        </p:spPr>
        <p:txBody>
          <a:bodyPr wrap="none" rtlCol="0">
            <a:spAutoFit/>
          </a:bodyPr>
          <a:lstStyle/>
          <a:p>
            <a:r>
              <a:rPr lang="ja-JP" altLang="en-US" dirty="0"/>
              <a:t>参考：（社）アルコール健康医学協会</a:t>
            </a:r>
            <a:endParaRPr kumimoji="1" lang="ja-JP" altLang="en-US" dirty="0"/>
          </a:p>
        </p:txBody>
      </p:sp>
    </p:spTree>
    <p:extLst>
      <p:ext uri="{BB962C8B-B14F-4D97-AF65-F5344CB8AC3E}">
        <p14:creationId xmlns:p14="http://schemas.microsoft.com/office/powerpoint/2010/main" val="171895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88640"/>
            <a:ext cx="8153400" cy="990600"/>
          </a:xfrm>
        </p:spPr>
        <p:txBody>
          <a:bodyPr/>
          <a:lstStyle/>
          <a:p>
            <a:r>
              <a:rPr kumimoji="1" lang="ja-JP" altLang="en-US" sz="4000" dirty="0" smtClean="0"/>
              <a:t>お酒を飲んで一度で死ぬことはない</a:t>
            </a:r>
            <a:endParaRPr kumimoji="1" lang="ja-JP" altLang="en-US" sz="4000" dirty="0"/>
          </a:p>
        </p:txBody>
      </p:sp>
      <p:sp>
        <p:nvSpPr>
          <p:cNvPr id="3" name="コンテンツ プレースホルダー 2"/>
          <p:cNvSpPr>
            <a:spLocks noGrp="1"/>
          </p:cNvSpPr>
          <p:nvPr>
            <p:ph idx="1"/>
          </p:nvPr>
        </p:nvSpPr>
        <p:spPr>
          <a:xfrm>
            <a:off x="395536" y="2492896"/>
            <a:ext cx="8208912" cy="2997076"/>
          </a:xfrm>
        </p:spPr>
        <p:txBody>
          <a:bodyPr/>
          <a:lstStyle/>
          <a:p>
            <a:pPr marL="0" indent="0">
              <a:buNone/>
            </a:pPr>
            <a:r>
              <a:rPr kumimoji="1" lang="en-US" altLang="ja-JP" sz="3200" dirty="0" smtClean="0"/>
              <a:t>1</a:t>
            </a:r>
            <a:r>
              <a:rPr kumimoji="1" lang="ja-JP" altLang="en-US" sz="3200" dirty="0" smtClean="0"/>
              <a:t>）　お酒の害は長年飲み続けた時だけにでる</a:t>
            </a:r>
            <a:endParaRPr kumimoji="1" lang="en-US" altLang="ja-JP" sz="3200" dirty="0" smtClean="0"/>
          </a:p>
          <a:p>
            <a:endParaRPr kumimoji="1" lang="en-US" altLang="ja-JP" sz="3200" dirty="0" smtClean="0"/>
          </a:p>
          <a:p>
            <a:pPr marL="0" indent="0">
              <a:buNone/>
            </a:pPr>
            <a:r>
              <a:rPr lang="en-US" altLang="ja-JP" sz="3200" dirty="0" smtClean="0"/>
              <a:t>2</a:t>
            </a:r>
            <a:r>
              <a:rPr lang="ja-JP" altLang="en-US" sz="3200" dirty="0" smtClean="0"/>
              <a:t>）　飲みすぎれば一度で死ぬこともある</a:t>
            </a:r>
            <a:endParaRPr kumimoji="1" lang="ja-JP" altLang="en-US" sz="3200" dirty="0"/>
          </a:p>
        </p:txBody>
      </p:sp>
      <p:sp>
        <p:nvSpPr>
          <p:cNvPr id="4" name="円/楕円 3"/>
          <p:cNvSpPr/>
          <p:nvPr/>
        </p:nvSpPr>
        <p:spPr>
          <a:xfrm>
            <a:off x="1043608" y="3592113"/>
            <a:ext cx="6768752" cy="791667"/>
          </a:xfrm>
          <a:prstGeom prst="ellipse">
            <a:avLst/>
          </a:prstGeom>
          <a:noFill/>
          <a:ln w="63500">
            <a:solidFill>
              <a:srgbClr val="FF0000"/>
            </a:solidFill>
          </a:ln>
          <a:effectLst>
            <a:outerShdw dist="50800" dir="12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Tree>
    <p:extLst>
      <p:ext uri="{BB962C8B-B14F-4D97-AF65-F5344CB8AC3E}">
        <p14:creationId xmlns:p14="http://schemas.microsoft.com/office/powerpoint/2010/main" val="273652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60648"/>
            <a:ext cx="8712968" cy="990600"/>
          </a:xfrm>
        </p:spPr>
        <p:txBody>
          <a:bodyPr/>
          <a:lstStyle/>
          <a:p>
            <a:r>
              <a:rPr kumimoji="1" lang="ja-JP" altLang="en-US" sz="4000" dirty="0" smtClean="0"/>
              <a:t>どんな人でも慣れれば飲めるようになる</a:t>
            </a:r>
            <a:endParaRPr kumimoji="1" lang="ja-JP" altLang="en-US" sz="4000" dirty="0"/>
          </a:p>
        </p:txBody>
      </p:sp>
      <p:sp>
        <p:nvSpPr>
          <p:cNvPr id="3" name="コンテンツ プレースホルダー 2"/>
          <p:cNvSpPr>
            <a:spLocks noGrp="1"/>
          </p:cNvSpPr>
          <p:nvPr>
            <p:ph idx="1"/>
          </p:nvPr>
        </p:nvSpPr>
        <p:spPr>
          <a:xfrm>
            <a:off x="755576" y="2240474"/>
            <a:ext cx="7759774" cy="3249498"/>
          </a:xfrm>
        </p:spPr>
        <p:txBody>
          <a:bodyPr/>
          <a:lstStyle/>
          <a:p>
            <a:pPr marL="0" indent="0">
              <a:buNone/>
            </a:pPr>
            <a:r>
              <a:rPr kumimoji="1" lang="en-US" altLang="ja-JP" sz="3200" dirty="0" smtClean="0"/>
              <a:t>1</a:t>
            </a:r>
            <a:r>
              <a:rPr kumimoji="1" lang="ja-JP" altLang="en-US" sz="3200" dirty="0" smtClean="0"/>
              <a:t>）　少しずつ慣らせば飲めるようになる</a:t>
            </a:r>
            <a:endParaRPr kumimoji="1" lang="en-US" altLang="ja-JP" sz="3200" dirty="0" smtClean="0"/>
          </a:p>
          <a:p>
            <a:endParaRPr lang="en-US" altLang="ja-JP" sz="3200" dirty="0"/>
          </a:p>
          <a:p>
            <a:pPr marL="0" indent="0">
              <a:buNone/>
            </a:pPr>
            <a:r>
              <a:rPr lang="en-US" altLang="ja-JP" sz="3200" dirty="0" smtClean="0"/>
              <a:t>2</a:t>
            </a:r>
            <a:r>
              <a:rPr lang="ja-JP" altLang="en-US" sz="3200" dirty="0" smtClean="0"/>
              <a:t>）　気合で飲めば飲める</a:t>
            </a:r>
            <a:endParaRPr lang="en-US" altLang="ja-JP" sz="3200" dirty="0" smtClean="0"/>
          </a:p>
          <a:p>
            <a:endParaRPr lang="en-US" altLang="ja-JP" sz="3200" dirty="0" smtClean="0"/>
          </a:p>
          <a:p>
            <a:pPr marL="0" indent="0">
              <a:buNone/>
            </a:pPr>
            <a:r>
              <a:rPr kumimoji="1" lang="en-US" altLang="ja-JP" sz="3200" dirty="0" smtClean="0"/>
              <a:t>3</a:t>
            </a:r>
            <a:r>
              <a:rPr kumimoji="1" lang="ja-JP" altLang="en-US" sz="3200" dirty="0" smtClean="0"/>
              <a:t>）　飲めない人は一滴も飲めない</a:t>
            </a:r>
            <a:endParaRPr kumimoji="1" lang="ja-JP" altLang="en-US" sz="3200" dirty="0"/>
          </a:p>
        </p:txBody>
      </p:sp>
      <p:sp>
        <p:nvSpPr>
          <p:cNvPr id="4" name="円/楕円 3"/>
          <p:cNvSpPr/>
          <p:nvPr/>
        </p:nvSpPr>
        <p:spPr>
          <a:xfrm>
            <a:off x="1259632" y="4437112"/>
            <a:ext cx="5616624" cy="791667"/>
          </a:xfrm>
          <a:prstGeom prst="ellipse">
            <a:avLst/>
          </a:prstGeom>
          <a:noFill/>
          <a:ln w="63500">
            <a:solidFill>
              <a:srgbClr val="FF0000"/>
            </a:solidFill>
          </a:ln>
          <a:effectLst>
            <a:outerShdw dist="50800" dir="12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Tree>
    <p:extLst>
      <p:ext uri="{BB962C8B-B14F-4D97-AF65-F5344CB8AC3E}">
        <p14:creationId xmlns:p14="http://schemas.microsoft.com/office/powerpoint/2010/main" val="324574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86018" name="タイトル 1"/>
          <p:cNvSpPr>
            <a:spLocks noGrp="1"/>
          </p:cNvSpPr>
          <p:nvPr>
            <p:ph type="title"/>
          </p:nvPr>
        </p:nvSpPr>
        <p:spPr>
          <a:xfrm>
            <a:off x="642938" y="1643063"/>
            <a:ext cx="7772400" cy="1890712"/>
          </a:xfrm>
        </p:spPr>
        <p:txBody>
          <a:bodyPr/>
          <a:lstStyle/>
          <a:p>
            <a:pPr eaLnBrk="1" hangingPunct="1"/>
            <a:r>
              <a:rPr lang="ja-JP" altLang="en-US" sz="6600" smtClean="0">
                <a:solidFill>
                  <a:schemeClr val="bg1"/>
                </a:solidFill>
              </a:rPr>
              <a:t>薬物乱用について</a:t>
            </a:r>
          </a:p>
        </p:txBody>
      </p:sp>
      <p:pic>
        <p:nvPicPr>
          <p:cNvPr id="86019" name="図 9" descr="fpa_log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346869" y="548680"/>
            <a:ext cx="8229600" cy="1143000"/>
          </a:xfrm>
        </p:spPr>
        <p:txBody>
          <a:bodyPr/>
          <a:lstStyle/>
          <a:p>
            <a:pPr eaLnBrk="1" hangingPunct="1"/>
            <a:r>
              <a:rPr lang="ja-JP" altLang="en-US" dirty="0" smtClean="0"/>
              <a:t>乱用薬物は</a:t>
            </a:r>
            <a:r>
              <a:rPr lang="ja-JP" altLang="en-US" dirty="0"/>
              <a:t>どれ？</a:t>
            </a:r>
          </a:p>
        </p:txBody>
      </p:sp>
      <p:pic>
        <p:nvPicPr>
          <p:cNvPr id="22532" name="図 6" descr="fruitra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250" y="3070672"/>
            <a:ext cx="1785938"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図 7" descr="upjh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0438" y="3284984"/>
            <a:ext cx="1922462"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a:spLocks noChangeArrowheads="1"/>
          </p:cNvSpPr>
          <p:nvPr/>
        </p:nvSpPr>
        <p:spPr bwMode="auto">
          <a:xfrm>
            <a:off x="1000124" y="5265362"/>
            <a:ext cx="142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dirty="0">
                <a:latin typeface="Times New Roman" pitchFamily="18" charset="0"/>
              </a:rPr>
              <a:t>利尿剤</a:t>
            </a:r>
          </a:p>
        </p:txBody>
      </p:sp>
      <p:sp>
        <p:nvSpPr>
          <p:cNvPr id="11" name="テキスト ボックス 10"/>
          <p:cNvSpPr txBox="1">
            <a:spLocks noChangeArrowheads="1"/>
          </p:cNvSpPr>
          <p:nvPr/>
        </p:nvSpPr>
        <p:spPr bwMode="auto">
          <a:xfrm>
            <a:off x="3714749" y="5265362"/>
            <a:ext cx="1928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dirty="0">
                <a:latin typeface="Times New Roman" pitchFamily="18" charset="0"/>
              </a:rPr>
              <a:t>睡眠導入剤</a:t>
            </a:r>
          </a:p>
        </p:txBody>
      </p:sp>
      <p:sp>
        <p:nvSpPr>
          <p:cNvPr id="12" name="テキスト ボックス 11"/>
          <p:cNvSpPr txBox="1">
            <a:spLocks noChangeArrowheads="1"/>
          </p:cNvSpPr>
          <p:nvPr/>
        </p:nvSpPr>
        <p:spPr bwMode="auto">
          <a:xfrm>
            <a:off x="6458743" y="5265362"/>
            <a:ext cx="142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dirty="0">
                <a:latin typeface="Times New Roman" pitchFamily="18" charset="0"/>
              </a:rPr>
              <a:t>ＭＤＭＡ</a:t>
            </a:r>
          </a:p>
        </p:txBody>
      </p:sp>
      <p:pic>
        <p:nvPicPr>
          <p:cNvPr id="22537" name="図 9" descr="fpa_logo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図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89688" y="3243709"/>
            <a:ext cx="1566862"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5895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6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11560" y="260648"/>
            <a:ext cx="7772400" cy="1143000"/>
          </a:xfrm>
        </p:spPr>
        <p:txBody>
          <a:bodyPr/>
          <a:lstStyle/>
          <a:p>
            <a:pPr eaLnBrk="1" hangingPunct="1"/>
            <a:r>
              <a:rPr lang="ja-JP" altLang="en-US" dirty="0" smtClean="0"/>
              <a:t>乱用薬物とは</a:t>
            </a:r>
          </a:p>
        </p:txBody>
      </p:sp>
      <p:sp>
        <p:nvSpPr>
          <p:cNvPr id="92163" name="Rectangle 3"/>
          <p:cNvSpPr>
            <a:spLocks noGrp="1" noChangeArrowheads="1"/>
          </p:cNvSpPr>
          <p:nvPr>
            <p:ph idx="1"/>
          </p:nvPr>
        </p:nvSpPr>
        <p:spPr>
          <a:xfrm>
            <a:off x="552450" y="1556221"/>
            <a:ext cx="8305800" cy="4730279"/>
          </a:xfrm>
        </p:spPr>
        <p:txBody>
          <a:bodyPr/>
          <a:lstStyle/>
          <a:p>
            <a:pPr eaLnBrk="1" hangingPunct="1">
              <a:lnSpc>
                <a:spcPct val="90000"/>
              </a:lnSpc>
            </a:pPr>
            <a:r>
              <a:rPr lang="ja-JP" altLang="en-US" dirty="0" smtClean="0"/>
              <a:t>法律で禁じられているもの</a:t>
            </a:r>
          </a:p>
          <a:p>
            <a:pPr lvl="1" eaLnBrk="1" hangingPunct="1">
              <a:lnSpc>
                <a:spcPct val="90000"/>
              </a:lnSpc>
            </a:pPr>
            <a:r>
              <a:rPr lang="ja-JP" altLang="en-US" dirty="0" smtClean="0"/>
              <a:t>ヘロイン、コカイン、ＭＤＭＡ、大麻、覚せい剤など</a:t>
            </a:r>
            <a:endParaRPr lang="en-US" altLang="ja-JP" dirty="0" smtClean="0"/>
          </a:p>
          <a:p>
            <a:pPr lvl="1" eaLnBrk="1" hangingPunct="1">
              <a:lnSpc>
                <a:spcPct val="90000"/>
              </a:lnSpc>
            </a:pPr>
            <a:r>
              <a:rPr lang="ja-JP" altLang="en-US" dirty="0"/>
              <a:t>最近で</a:t>
            </a:r>
            <a:r>
              <a:rPr lang="ja-JP" altLang="en-US" dirty="0" smtClean="0"/>
              <a:t>は危険ドラッグ</a:t>
            </a:r>
          </a:p>
          <a:p>
            <a:pPr lvl="1" eaLnBrk="1" hangingPunct="1">
              <a:lnSpc>
                <a:spcPct val="90000"/>
              </a:lnSpc>
            </a:pPr>
            <a:r>
              <a:rPr lang="ja-JP" altLang="en-US" dirty="0" smtClean="0"/>
              <a:t>持っているだけで処罰されます</a:t>
            </a:r>
          </a:p>
          <a:p>
            <a:pPr lvl="1" eaLnBrk="1" hangingPunct="1">
              <a:lnSpc>
                <a:spcPct val="90000"/>
              </a:lnSpc>
            </a:pPr>
            <a:r>
              <a:rPr lang="ja-JP" altLang="en-US" dirty="0" smtClean="0"/>
              <a:t>海外では死刑になることも</a:t>
            </a:r>
            <a:endParaRPr lang="en-US" altLang="ja-JP" dirty="0" smtClean="0"/>
          </a:p>
          <a:p>
            <a:pPr lvl="1" eaLnBrk="1" hangingPunct="1">
              <a:lnSpc>
                <a:spcPct val="90000"/>
              </a:lnSpc>
            </a:pPr>
            <a:endParaRPr lang="ja-JP" altLang="en-US" dirty="0" smtClean="0"/>
          </a:p>
          <a:p>
            <a:pPr eaLnBrk="1" hangingPunct="1">
              <a:lnSpc>
                <a:spcPct val="90000"/>
              </a:lnSpc>
            </a:pPr>
            <a:r>
              <a:rPr lang="ja-JP" altLang="en-US" dirty="0" smtClean="0"/>
              <a:t>使い方しだいで乱用薬物になるもの</a:t>
            </a:r>
          </a:p>
          <a:p>
            <a:pPr lvl="1" eaLnBrk="1" hangingPunct="1">
              <a:lnSpc>
                <a:spcPct val="90000"/>
              </a:lnSpc>
            </a:pPr>
            <a:r>
              <a:rPr lang="ja-JP" altLang="en-US" dirty="0" smtClean="0"/>
              <a:t>向精神薬などの医薬品</a:t>
            </a:r>
          </a:p>
          <a:p>
            <a:pPr lvl="1" eaLnBrk="1" hangingPunct="1">
              <a:lnSpc>
                <a:spcPct val="90000"/>
              </a:lnSpc>
            </a:pPr>
            <a:r>
              <a:rPr lang="ja-JP" altLang="en-US" dirty="0" smtClean="0"/>
              <a:t>シンナー</a:t>
            </a:r>
          </a:p>
        </p:txBody>
      </p:sp>
      <p:pic>
        <p:nvPicPr>
          <p:cNvPr id="92164" name="図 9" descr="fpa_log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6" name="タイトル 1"/>
          <p:cNvSpPr>
            <a:spLocks noGrp="1"/>
          </p:cNvSpPr>
          <p:nvPr>
            <p:ph type="title"/>
          </p:nvPr>
        </p:nvSpPr>
        <p:spPr>
          <a:xfrm>
            <a:off x="642938" y="428625"/>
            <a:ext cx="7772400" cy="1143000"/>
          </a:xfrm>
        </p:spPr>
        <p:txBody>
          <a:bodyPr/>
          <a:lstStyle/>
          <a:p>
            <a:pPr eaLnBrk="1" hangingPunct="1"/>
            <a:r>
              <a:rPr lang="ja-JP" altLang="en-US" smtClean="0"/>
              <a:t>主な乱用薬物</a:t>
            </a:r>
          </a:p>
        </p:txBody>
      </p:sp>
      <p:sp>
        <p:nvSpPr>
          <p:cNvPr id="49155" name="コンテンツ プレースホルダ 2"/>
          <p:cNvSpPr>
            <a:spLocks noGrp="1"/>
          </p:cNvSpPr>
          <p:nvPr>
            <p:ph idx="1"/>
          </p:nvPr>
        </p:nvSpPr>
        <p:spPr>
          <a:xfrm>
            <a:off x="685800" y="1714500"/>
            <a:ext cx="7772400" cy="4381500"/>
          </a:xfrm>
        </p:spPr>
        <p:txBody>
          <a:bodyPr rtlCol="0">
            <a:normAutofit lnSpcReduction="10000"/>
          </a:bodyPr>
          <a:lstStyle/>
          <a:p>
            <a:pPr eaLnBrk="1" fontAlgn="auto" hangingPunct="1">
              <a:spcAft>
                <a:spcPts val="0"/>
              </a:spcAft>
              <a:defRPr/>
            </a:pPr>
            <a:r>
              <a:rPr lang="ja-JP" altLang="en-US" smtClean="0"/>
              <a:t>覚せい剤</a:t>
            </a:r>
            <a:endParaRPr lang="en-US" altLang="ja-JP" smtClean="0"/>
          </a:p>
          <a:p>
            <a:pPr lvl="1" eaLnBrk="1" fontAlgn="auto" hangingPunct="1">
              <a:spcAft>
                <a:spcPts val="0"/>
              </a:spcAft>
              <a:defRPr/>
            </a:pPr>
            <a:r>
              <a:rPr lang="ja-JP" altLang="en-US" smtClean="0"/>
              <a:t>シャブ、エス、スピード、アイス</a:t>
            </a:r>
            <a:endParaRPr lang="en-US" altLang="ja-JP" smtClean="0"/>
          </a:p>
          <a:p>
            <a:pPr eaLnBrk="1" fontAlgn="auto" hangingPunct="1">
              <a:spcAft>
                <a:spcPts val="0"/>
              </a:spcAft>
              <a:defRPr/>
            </a:pPr>
            <a:r>
              <a:rPr lang="ja-JP" altLang="en-US" smtClean="0"/>
              <a:t>大麻</a:t>
            </a:r>
            <a:endParaRPr lang="en-US" altLang="ja-JP" smtClean="0"/>
          </a:p>
          <a:p>
            <a:pPr lvl="1" eaLnBrk="1" fontAlgn="auto" hangingPunct="1">
              <a:spcAft>
                <a:spcPts val="0"/>
              </a:spcAft>
              <a:defRPr/>
            </a:pPr>
            <a:r>
              <a:rPr lang="ja-JP" altLang="en-US" smtClean="0"/>
              <a:t>マリファナ、ハッパ、ハシシ、チョコ</a:t>
            </a:r>
            <a:endParaRPr lang="en-US" altLang="ja-JP" smtClean="0"/>
          </a:p>
          <a:p>
            <a:pPr eaLnBrk="1" fontAlgn="auto" hangingPunct="1">
              <a:spcAft>
                <a:spcPts val="0"/>
              </a:spcAft>
              <a:defRPr/>
            </a:pPr>
            <a:r>
              <a:rPr lang="ja-JP" altLang="en-US" smtClean="0"/>
              <a:t>ＭＤＭＡ</a:t>
            </a:r>
            <a:endParaRPr lang="en-US" altLang="ja-JP" smtClean="0"/>
          </a:p>
          <a:p>
            <a:pPr lvl="1" eaLnBrk="1" fontAlgn="auto" hangingPunct="1">
              <a:spcAft>
                <a:spcPts val="0"/>
              </a:spcAft>
              <a:defRPr/>
            </a:pPr>
            <a:r>
              <a:rPr lang="ja-JP" altLang="en-US" smtClean="0"/>
              <a:t>エクスタシー、エックス、バツ、ペケ</a:t>
            </a:r>
            <a:endParaRPr lang="en-US" altLang="ja-JP" smtClean="0"/>
          </a:p>
          <a:p>
            <a:pPr eaLnBrk="1" fontAlgn="auto" hangingPunct="1">
              <a:spcAft>
                <a:spcPts val="0"/>
              </a:spcAft>
              <a:defRPr/>
            </a:pPr>
            <a:r>
              <a:rPr lang="ja-JP" altLang="en-US" smtClean="0"/>
              <a:t>シンナー、トルエン、ガス</a:t>
            </a:r>
            <a:endParaRPr lang="en-US" altLang="ja-JP" smtClean="0"/>
          </a:p>
          <a:p>
            <a:pPr eaLnBrk="1" fontAlgn="auto" hangingPunct="1">
              <a:spcAft>
                <a:spcPts val="0"/>
              </a:spcAft>
              <a:defRPr/>
            </a:pPr>
            <a:r>
              <a:rPr lang="ja-JP" altLang="en-US" smtClean="0"/>
              <a:t>ヘロイン、ＬＳＤ、コカイン</a:t>
            </a:r>
            <a:endParaRPr lang="en-US" altLang="ja-JP" smtClean="0"/>
          </a:p>
        </p:txBody>
      </p:sp>
      <p:pic>
        <p:nvPicPr>
          <p:cNvPr id="93188" name="図 9" descr="fpa_log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00063" y="357188"/>
            <a:ext cx="7772400" cy="990600"/>
          </a:xfrm>
        </p:spPr>
        <p:txBody>
          <a:bodyPr/>
          <a:lstStyle/>
          <a:p>
            <a:pPr eaLnBrk="1" hangingPunct="1"/>
            <a:r>
              <a:rPr lang="ja-JP" altLang="en-US" smtClean="0"/>
              <a:t>薬物乱用</a:t>
            </a:r>
          </a:p>
        </p:txBody>
      </p:sp>
      <p:sp>
        <p:nvSpPr>
          <p:cNvPr id="51203" name="Rectangle 3"/>
          <p:cNvSpPr>
            <a:spLocks noGrp="1" noChangeArrowheads="1"/>
          </p:cNvSpPr>
          <p:nvPr>
            <p:ph idx="1"/>
          </p:nvPr>
        </p:nvSpPr>
        <p:spPr>
          <a:xfrm>
            <a:off x="609600" y="1428750"/>
            <a:ext cx="7772400" cy="5124450"/>
          </a:xfrm>
        </p:spPr>
        <p:txBody>
          <a:bodyPr rtlCol="0">
            <a:normAutofit lnSpcReduction="10000"/>
          </a:bodyPr>
          <a:lstStyle/>
          <a:p>
            <a:pPr eaLnBrk="1" fontAlgn="auto" hangingPunct="1">
              <a:spcAft>
                <a:spcPts val="0"/>
              </a:spcAft>
              <a:defRPr/>
            </a:pPr>
            <a:r>
              <a:rPr lang="ja-JP" altLang="en-US" dirty="0" smtClean="0"/>
              <a:t>なぜいけないのでしょう</a:t>
            </a:r>
          </a:p>
          <a:p>
            <a:pPr lvl="1" eaLnBrk="1" fontAlgn="auto" hangingPunct="1">
              <a:spcAft>
                <a:spcPts val="0"/>
              </a:spcAft>
              <a:defRPr/>
            </a:pPr>
            <a:r>
              <a:rPr lang="ja-JP" altLang="en-US" dirty="0" smtClean="0"/>
              <a:t>自己責任だからよい？</a:t>
            </a:r>
          </a:p>
          <a:p>
            <a:pPr lvl="1" eaLnBrk="1" fontAlgn="auto" hangingPunct="1">
              <a:spcAft>
                <a:spcPts val="0"/>
              </a:spcAft>
              <a:defRPr/>
            </a:pPr>
            <a:r>
              <a:rPr lang="ja-JP" altLang="en-US" dirty="0" smtClean="0"/>
              <a:t>１回だけなら大丈夫？</a:t>
            </a:r>
          </a:p>
          <a:p>
            <a:pPr eaLnBrk="1" fontAlgn="auto" hangingPunct="1">
              <a:spcAft>
                <a:spcPts val="0"/>
              </a:spcAft>
              <a:defRPr/>
            </a:pPr>
            <a:r>
              <a:rPr lang="ja-JP" altLang="en-US" dirty="0" smtClean="0"/>
              <a:t>ドラッグに縛られる生活が本当に自由？</a:t>
            </a:r>
          </a:p>
          <a:p>
            <a:pPr lvl="1" eaLnBrk="1" fontAlgn="auto" hangingPunct="1">
              <a:spcAft>
                <a:spcPts val="0"/>
              </a:spcAft>
              <a:defRPr/>
            </a:pPr>
            <a:r>
              <a:rPr lang="ja-JP" altLang="en-US" dirty="0" smtClean="0"/>
              <a:t>ドラッグでもうけるのはだれ？</a:t>
            </a:r>
            <a:endParaRPr lang="en-US" altLang="ja-JP" dirty="0" smtClean="0"/>
          </a:p>
          <a:p>
            <a:pPr lvl="1" eaLnBrk="1" fontAlgn="auto" hangingPunct="1">
              <a:spcAft>
                <a:spcPts val="0"/>
              </a:spcAft>
              <a:defRPr/>
            </a:pPr>
            <a:r>
              <a:rPr lang="ja-JP" altLang="en-US" dirty="0" smtClean="0"/>
              <a:t>ドラッグのことが最優先になり家族もかえりみないようになっても？</a:t>
            </a:r>
            <a:endParaRPr lang="en-US" altLang="ja-JP" dirty="0" smtClean="0"/>
          </a:p>
          <a:p>
            <a:pPr lvl="1" eaLnBrk="1" fontAlgn="auto" hangingPunct="1">
              <a:spcAft>
                <a:spcPts val="0"/>
              </a:spcAft>
              <a:defRPr/>
            </a:pPr>
            <a:r>
              <a:rPr lang="ja-JP" altLang="en-US" dirty="0" smtClean="0"/>
              <a:t>１回でも急性中毒で死亡することもある</a:t>
            </a:r>
            <a:endParaRPr lang="en-US" altLang="ja-JP" dirty="0" smtClean="0"/>
          </a:p>
          <a:p>
            <a:pPr lvl="1" eaLnBrk="1" fontAlgn="auto" hangingPunct="1">
              <a:spcAft>
                <a:spcPts val="0"/>
              </a:spcAft>
              <a:defRPr/>
            </a:pPr>
            <a:r>
              <a:rPr lang="ja-JP" altLang="en-US" dirty="0" smtClean="0"/>
              <a:t>ドラッグを使う前の自分に戻ることはできない</a:t>
            </a:r>
            <a:endParaRPr lang="en-US" altLang="ja-JP" dirty="0" smtClean="0"/>
          </a:p>
          <a:p>
            <a:pPr lvl="1" eaLnBrk="1" fontAlgn="auto" hangingPunct="1">
              <a:spcAft>
                <a:spcPts val="0"/>
              </a:spcAft>
              <a:defRPr/>
            </a:pPr>
            <a:r>
              <a:rPr lang="ja-JP" altLang="en-US" dirty="0" smtClean="0"/>
              <a:t>不衛生な注射により感染症を起こす</a:t>
            </a:r>
          </a:p>
        </p:txBody>
      </p:sp>
      <p:pic>
        <p:nvPicPr>
          <p:cNvPr id="91140" name="Picture 4" descr="C:\Documents and Settings\tok\My Documents\My Pictures\Adobe\dame-dr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25" y="785813"/>
            <a:ext cx="1509713"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図 9" descr="fpa_logo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4" name="タイトル 1"/>
          <p:cNvSpPr>
            <a:spLocks noGrp="1"/>
          </p:cNvSpPr>
          <p:nvPr>
            <p:ph type="title"/>
          </p:nvPr>
        </p:nvSpPr>
        <p:spPr/>
        <p:txBody>
          <a:bodyPr/>
          <a:lstStyle/>
          <a:p>
            <a:pPr eaLnBrk="1" hangingPunct="1"/>
            <a:r>
              <a:rPr lang="ja-JP" altLang="en-US" smtClean="0"/>
              <a:t>なぜ薬物を摂るのでしょう</a:t>
            </a:r>
          </a:p>
        </p:txBody>
      </p:sp>
      <p:sp>
        <p:nvSpPr>
          <p:cNvPr id="90115" name="コンテンツ プレースホルダ 2"/>
          <p:cNvSpPr>
            <a:spLocks noGrp="1"/>
          </p:cNvSpPr>
          <p:nvPr>
            <p:ph idx="1"/>
          </p:nvPr>
        </p:nvSpPr>
        <p:spPr/>
        <p:txBody>
          <a:bodyPr/>
          <a:lstStyle/>
          <a:p>
            <a:pPr eaLnBrk="1" hangingPunct="1"/>
            <a:r>
              <a:rPr lang="ja-JP" altLang="en-US" smtClean="0"/>
              <a:t>大人になったような気がするから</a:t>
            </a:r>
            <a:endParaRPr lang="en-US" altLang="ja-JP" smtClean="0"/>
          </a:p>
          <a:p>
            <a:pPr eaLnBrk="1" hangingPunct="1"/>
            <a:r>
              <a:rPr lang="ja-JP" altLang="en-US" smtClean="0"/>
              <a:t>しらけさせないため</a:t>
            </a:r>
            <a:endParaRPr lang="en-US" altLang="ja-JP" smtClean="0"/>
          </a:p>
          <a:p>
            <a:pPr eaLnBrk="1" hangingPunct="1"/>
            <a:r>
              <a:rPr lang="ja-JP" altLang="en-US" smtClean="0"/>
              <a:t>逃避するため、リラックスするため</a:t>
            </a:r>
            <a:endParaRPr lang="en-US" altLang="ja-JP" smtClean="0"/>
          </a:p>
          <a:p>
            <a:pPr eaLnBrk="1" hangingPunct="1"/>
            <a:r>
              <a:rPr lang="ja-JP" altLang="en-US" smtClean="0"/>
              <a:t>退屈を紛らわすため</a:t>
            </a:r>
            <a:endParaRPr lang="en-US" altLang="ja-JP" smtClean="0"/>
          </a:p>
          <a:p>
            <a:pPr eaLnBrk="1" hangingPunct="1"/>
            <a:r>
              <a:rPr lang="ja-JP" altLang="en-US" smtClean="0"/>
              <a:t>反抗するため</a:t>
            </a:r>
            <a:endParaRPr lang="en-US" altLang="ja-JP" smtClean="0"/>
          </a:p>
          <a:p>
            <a:pPr eaLnBrk="1" hangingPunct="1"/>
            <a:r>
              <a:rPr lang="ja-JP" altLang="en-US" smtClean="0"/>
              <a:t>好奇心から</a:t>
            </a:r>
          </a:p>
        </p:txBody>
      </p:sp>
      <p:pic>
        <p:nvPicPr>
          <p:cNvPr id="90116" name="図 9" descr="fpa_logo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10" name="タイトル 1"/>
          <p:cNvSpPr>
            <a:spLocks noGrp="1"/>
          </p:cNvSpPr>
          <p:nvPr>
            <p:ph type="title"/>
          </p:nvPr>
        </p:nvSpPr>
        <p:spPr/>
        <p:txBody>
          <a:bodyPr/>
          <a:lstStyle/>
          <a:p>
            <a:pPr eaLnBrk="1" hangingPunct="1"/>
            <a:r>
              <a:rPr lang="ja-JP" altLang="en-US" smtClean="0"/>
              <a:t>薬物乱用へのステップ</a:t>
            </a:r>
          </a:p>
        </p:txBody>
      </p:sp>
      <p:sp>
        <p:nvSpPr>
          <p:cNvPr id="94211" name="コンテンツ プレースホルダ 2"/>
          <p:cNvSpPr>
            <a:spLocks noGrp="1"/>
          </p:cNvSpPr>
          <p:nvPr>
            <p:ph idx="1"/>
          </p:nvPr>
        </p:nvSpPr>
        <p:spPr>
          <a:xfrm>
            <a:off x="685800" y="1857375"/>
            <a:ext cx="8029575" cy="4500563"/>
          </a:xfrm>
        </p:spPr>
        <p:txBody>
          <a:bodyPr/>
          <a:lstStyle/>
          <a:p>
            <a:pPr eaLnBrk="1" hangingPunct="1">
              <a:buFontTx/>
              <a:buNone/>
            </a:pPr>
            <a:r>
              <a:rPr lang="ja-JP" altLang="en-US" smtClean="0"/>
              <a:t>１．ドラッグに手を出す</a:t>
            </a:r>
            <a:endParaRPr lang="en-US" altLang="ja-JP" smtClean="0"/>
          </a:p>
          <a:p>
            <a:pPr eaLnBrk="1" hangingPunct="1">
              <a:buFontTx/>
              <a:buNone/>
            </a:pPr>
            <a:r>
              <a:rPr lang="en-US" altLang="ja-JP" smtClean="0"/>
              <a:t>	</a:t>
            </a:r>
            <a:r>
              <a:rPr lang="ja-JP" altLang="en-US" smtClean="0"/>
              <a:t>・</a:t>
            </a:r>
            <a:r>
              <a:rPr lang="ja-JP" altLang="en-US" sz="2800" smtClean="0"/>
              <a:t>好奇心、現実逃避、格好よさ、誘惑、反抗</a:t>
            </a:r>
            <a:endParaRPr lang="en-US" altLang="ja-JP" sz="2800" smtClean="0"/>
          </a:p>
          <a:p>
            <a:pPr eaLnBrk="1" hangingPunct="1">
              <a:buFontTx/>
              <a:buNone/>
            </a:pPr>
            <a:r>
              <a:rPr lang="ja-JP" altLang="en-US" smtClean="0"/>
              <a:t>２．使用結果に満足</a:t>
            </a:r>
            <a:endParaRPr lang="en-US" altLang="ja-JP" smtClean="0"/>
          </a:p>
          <a:p>
            <a:pPr eaLnBrk="1" hangingPunct="1">
              <a:buFontTx/>
              <a:buNone/>
            </a:pPr>
            <a:r>
              <a:rPr lang="en-US" altLang="ja-JP" sz="2800" smtClean="0"/>
              <a:t>	</a:t>
            </a:r>
            <a:r>
              <a:rPr lang="ja-JP" altLang="en-US" sz="2800" smtClean="0"/>
              <a:t>・快感、充足感、幻覚などの体験</a:t>
            </a:r>
            <a:endParaRPr lang="en-US" altLang="ja-JP" sz="2800" smtClean="0"/>
          </a:p>
          <a:p>
            <a:pPr eaLnBrk="1" hangingPunct="1">
              <a:buFontTx/>
              <a:buNone/>
            </a:pPr>
            <a:r>
              <a:rPr lang="ja-JP" altLang="en-US" smtClean="0"/>
              <a:t>３．止められない状態へ</a:t>
            </a:r>
            <a:endParaRPr lang="en-US" altLang="ja-JP" smtClean="0"/>
          </a:p>
          <a:p>
            <a:pPr eaLnBrk="1" hangingPunct="1">
              <a:buFontTx/>
              <a:buNone/>
            </a:pPr>
            <a:r>
              <a:rPr lang="en-US" altLang="ja-JP" sz="2800" smtClean="0"/>
              <a:t>	</a:t>
            </a:r>
            <a:r>
              <a:rPr lang="ja-JP" altLang="en-US" sz="2800" smtClean="0"/>
              <a:t>・薬が切れると不安、苦痛</a:t>
            </a:r>
            <a:endParaRPr lang="en-US" altLang="ja-JP" sz="2800" smtClean="0"/>
          </a:p>
          <a:p>
            <a:pPr eaLnBrk="1" hangingPunct="1">
              <a:buFontTx/>
              <a:buNone/>
            </a:pPr>
            <a:r>
              <a:rPr lang="en-US" altLang="ja-JP" sz="2800" smtClean="0"/>
              <a:t>	</a:t>
            </a:r>
            <a:r>
              <a:rPr lang="ja-JP" altLang="en-US" sz="2800" smtClean="0"/>
              <a:t>・ドラッグをどのようにして手に入れるか</a:t>
            </a:r>
            <a:endParaRPr lang="en-US" altLang="ja-JP" sz="2800" smtClean="0"/>
          </a:p>
          <a:p>
            <a:pPr eaLnBrk="1" hangingPunct="1">
              <a:buFontTx/>
              <a:buNone/>
            </a:pPr>
            <a:r>
              <a:rPr lang="en-US" altLang="ja-JP" sz="2800" smtClean="0"/>
              <a:t>	</a:t>
            </a:r>
            <a:r>
              <a:rPr lang="ja-JP" altLang="en-US" sz="2800" smtClean="0"/>
              <a:t>どこで誰と使うか・・そのことだけしか考えられない</a:t>
            </a:r>
            <a:endParaRPr lang="en-US" altLang="ja-JP" sz="2800" smtClean="0"/>
          </a:p>
        </p:txBody>
      </p:sp>
      <p:pic>
        <p:nvPicPr>
          <p:cNvPr id="94212" name="図 9" descr="fpa_log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2852936"/>
            <a:ext cx="7632848" cy="2916039"/>
          </a:xfrm>
        </p:spPr>
        <p:txBody>
          <a:bodyPr/>
          <a:lstStyle/>
          <a:p>
            <a:pPr algn="ctr"/>
            <a:r>
              <a:rPr kumimoji="1" lang="ja-JP" altLang="en-US" sz="4400" dirty="0" smtClean="0"/>
              <a:t>医薬品の正しい使用と決まり</a:t>
            </a:r>
            <a:endParaRPr kumimoji="1" lang="ja-JP" altLang="en-US" sz="4400" dirty="0"/>
          </a:p>
        </p:txBody>
      </p:sp>
    </p:spTree>
    <p:extLst>
      <p:ext uri="{BB962C8B-B14F-4D97-AF65-F5344CB8AC3E}">
        <p14:creationId xmlns:p14="http://schemas.microsoft.com/office/powerpoint/2010/main" val="2739847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タイトル 1"/>
          <p:cNvSpPr>
            <a:spLocks noGrp="1"/>
          </p:cNvSpPr>
          <p:nvPr>
            <p:ph type="title"/>
          </p:nvPr>
        </p:nvSpPr>
        <p:spPr>
          <a:xfrm>
            <a:off x="714375" y="571500"/>
            <a:ext cx="7772400" cy="1143000"/>
          </a:xfrm>
        </p:spPr>
        <p:txBody>
          <a:bodyPr/>
          <a:lstStyle/>
          <a:p>
            <a:pPr eaLnBrk="1" hangingPunct="1"/>
            <a:r>
              <a:rPr lang="ja-JP" altLang="en-US" smtClean="0"/>
              <a:t>薬物乱用が増えている</a:t>
            </a:r>
          </a:p>
        </p:txBody>
      </p:sp>
      <p:sp>
        <p:nvSpPr>
          <p:cNvPr id="97283" name="コンテンツ プレースホルダ 2"/>
          <p:cNvSpPr>
            <a:spLocks noGrp="1"/>
          </p:cNvSpPr>
          <p:nvPr>
            <p:ph idx="1"/>
          </p:nvPr>
        </p:nvSpPr>
        <p:spPr>
          <a:xfrm>
            <a:off x="928688" y="2214563"/>
            <a:ext cx="7758112" cy="3911600"/>
          </a:xfrm>
        </p:spPr>
        <p:txBody>
          <a:bodyPr/>
          <a:lstStyle/>
          <a:p>
            <a:pPr eaLnBrk="1" hangingPunct="1"/>
            <a:r>
              <a:rPr lang="ja-JP" altLang="en-US" smtClean="0"/>
              <a:t>手に入れやすくなった</a:t>
            </a:r>
            <a:endParaRPr lang="en-US" altLang="ja-JP" smtClean="0"/>
          </a:p>
          <a:p>
            <a:pPr lvl="1" eaLnBrk="1" hangingPunct="1"/>
            <a:r>
              <a:rPr lang="ja-JP" altLang="en-US" smtClean="0"/>
              <a:t>特に大麻、覚せい剤</a:t>
            </a:r>
            <a:endParaRPr lang="en-US" altLang="ja-JP" smtClean="0"/>
          </a:p>
          <a:p>
            <a:pPr eaLnBrk="1" hangingPunct="1"/>
            <a:r>
              <a:rPr lang="ja-JP" altLang="en-US" smtClean="0"/>
              <a:t>売人が身近にいる</a:t>
            </a:r>
            <a:endParaRPr lang="en-US" altLang="ja-JP" smtClean="0"/>
          </a:p>
          <a:p>
            <a:pPr eaLnBrk="1" hangingPunct="1"/>
            <a:r>
              <a:rPr lang="ja-JP" altLang="en-US" smtClean="0"/>
              <a:t>値段が安くなった</a:t>
            </a:r>
            <a:endParaRPr lang="en-US" altLang="ja-JP" smtClean="0"/>
          </a:p>
          <a:p>
            <a:pPr eaLnBrk="1" hangingPunct="1"/>
            <a:r>
              <a:rPr lang="ja-JP" altLang="en-US" smtClean="0"/>
              <a:t>子供がお金を持っている</a:t>
            </a:r>
            <a:endParaRPr lang="en-US" altLang="ja-JP" smtClean="0"/>
          </a:p>
          <a:p>
            <a:pPr eaLnBrk="1" hangingPunct="1"/>
            <a:r>
              <a:rPr lang="ja-JP" altLang="en-US" smtClean="0"/>
              <a:t>社会不安、失業など</a:t>
            </a:r>
          </a:p>
        </p:txBody>
      </p:sp>
      <p:pic>
        <p:nvPicPr>
          <p:cNvPr id="97284" name="図 9" descr="fpa_log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タイトル 1"/>
          <p:cNvSpPr>
            <a:spLocks noGrp="1"/>
          </p:cNvSpPr>
          <p:nvPr>
            <p:ph type="title"/>
          </p:nvPr>
        </p:nvSpPr>
        <p:spPr>
          <a:xfrm>
            <a:off x="683568" y="188640"/>
            <a:ext cx="7772400" cy="1143000"/>
          </a:xfrm>
        </p:spPr>
        <p:txBody>
          <a:bodyPr/>
          <a:lstStyle/>
          <a:p>
            <a:pPr eaLnBrk="1" hangingPunct="1"/>
            <a:r>
              <a:rPr lang="ja-JP" altLang="en-US" dirty="0" smtClean="0"/>
              <a:t>誘われたら・・どうしますか？</a:t>
            </a:r>
          </a:p>
        </p:txBody>
      </p:sp>
      <p:sp>
        <p:nvSpPr>
          <p:cNvPr id="97283" name="コンテンツ プレースホルダ 2"/>
          <p:cNvSpPr>
            <a:spLocks noGrp="1"/>
          </p:cNvSpPr>
          <p:nvPr>
            <p:ph idx="1"/>
          </p:nvPr>
        </p:nvSpPr>
        <p:spPr>
          <a:xfrm>
            <a:off x="928688" y="4948398"/>
            <a:ext cx="7758112" cy="1338102"/>
          </a:xfrm>
        </p:spPr>
        <p:txBody>
          <a:bodyPr/>
          <a:lstStyle/>
          <a:p>
            <a:pPr eaLnBrk="1" hangingPunct="1">
              <a:buFont typeface="Wingdings" panose="05000000000000000000" pitchFamily="2" charset="2"/>
              <a:buChar char="n"/>
            </a:pPr>
            <a:r>
              <a:rPr lang="ja-JP" altLang="en-US" sz="2800" dirty="0" smtClean="0"/>
              <a:t>はっきり断る！</a:t>
            </a:r>
            <a:endParaRPr lang="en-US" altLang="ja-JP" sz="2800" dirty="0" smtClean="0"/>
          </a:p>
          <a:p>
            <a:pPr eaLnBrk="1" hangingPunct="1">
              <a:buFont typeface="Wingdings" panose="05000000000000000000" pitchFamily="2" charset="2"/>
              <a:buChar char="n"/>
            </a:pPr>
            <a:r>
              <a:rPr lang="ja-JP" altLang="en-US" sz="2800" dirty="0" smtClean="0"/>
              <a:t>その</a:t>
            </a:r>
            <a:r>
              <a:rPr lang="ja-JP" altLang="en-US" sz="2800" dirty="0"/>
              <a:t>場</a:t>
            </a:r>
            <a:r>
              <a:rPr lang="ja-JP" altLang="en-US" sz="2800" dirty="0" smtClean="0"/>
              <a:t>を離れる</a:t>
            </a:r>
          </a:p>
        </p:txBody>
      </p:sp>
      <p:pic>
        <p:nvPicPr>
          <p:cNvPr id="97284" name="図 9" descr="fpa_log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雲形吹き出し 1"/>
          <p:cNvSpPr/>
          <p:nvPr/>
        </p:nvSpPr>
        <p:spPr>
          <a:xfrm>
            <a:off x="361113" y="1773355"/>
            <a:ext cx="3769048" cy="1366664"/>
          </a:xfrm>
          <a:prstGeom prst="cloud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i="1" dirty="0">
                <a:solidFill>
                  <a:schemeClr val="tx1"/>
                </a:solidFill>
              </a:rPr>
              <a:t>一度くらいなら使っても大丈夫</a:t>
            </a:r>
            <a:r>
              <a:rPr lang="ja-JP" altLang="en-US" sz="2400" i="1" dirty="0" smtClean="0">
                <a:solidFill>
                  <a:schemeClr val="tx1"/>
                </a:solidFill>
              </a:rPr>
              <a:t>さ</a:t>
            </a:r>
            <a:endParaRPr kumimoji="1" lang="ja-JP" altLang="en-US" dirty="0"/>
          </a:p>
        </p:txBody>
      </p:sp>
      <p:sp>
        <p:nvSpPr>
          <p:cNvPr id="6" name="雲形吹き出し 5"/>
          <p:cNvSpPr/>
          <p:nvPr/>
        </p:nvSpPr>
        <p:spPr>
          <a:xfrm>
            <a:off x="2136044" y="3551113"/>
            <a:ext cx="3988234" cy="946572"/>
          </a:xfrm>
          <a:prstGeom prst="cloud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ja-JP" altLang="en-US" sz="2400" i="1" dirty="0">
                <a:solidFill>
                  <a:schemeClr val="tx1"/>
                </a:solidFill>
              </a:rPr>
              <a:t>ダイエットにいい</a:t>
            </a:r>
            <a:r>
              <a:rPr lang="ja-JP" altLang="en-US" sz="2400" i="1" dirty="0" smtClean="0">
                <a:solidFill>
                  <a:schemeClr val="tx1"/>
                </a:solidFill>
              </a:rPr>
              <a:t>よ</a:t>
            </a:r>
            <a:endParaRPr kumimoji="1" lang="ja-JP" altLang="en-US" dirty="0"/>
          </a:p>
        </p:txBody>
      </p:sp>
      <p:sp>
        <p:nvSpPr>
          <p:cNvPr id="7" name="雲形吹き出し 6"/>
          <p:cNvSpPr/>
          <p:nvPr/>
        </p:nvSpPr>
        <p:spPr>
          <a:xfrm>
            <a:off x="5377805" y="2065325"/>
            <a:ext cx="3480445" cy="1172517"/>
          </a:xfrm>
          <a:prstGeom prst="cloud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i="1" dirty="0">
                <a:solidFill>
                  <a:schemeClr val="tx1"/>
                </a:solidFill>
              </a:rPr>
              <a:t>安全な使い方があるんだ</a:t>
            </a:r>
            <a:r>
              <a:rPr lang="ja-JP" altLang="en-US" sz="2400" i="1" dirty="0" smtClean="0">
                <a:solidFill>
                  <a:schemeClr val="tx1"/>
                </a:solidFill>
              </a:rPr>
              <a:t>よ</a:t>
            </a:r>
            <a:endParaRPr kumimoji="1" lang="ja-JP" altLang="en-US" dirty="0"/>
          </a:p>
        </p:txBody>
      </p:sp>
    </p:spTree>
    <p:extLst>
      <p:ext uri="{BB962C8B-B14F-4D97-AF65-F5344CB8AC3E}">
        <p14:creationId xmlns:p14="http://schemas.microsoft.com/office/powerpoint/2010/main" val="2185991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7283"/>
                                        </p:tgtEl>
                                        <p:attrNameLst>
                                          <p:attrName>style.visibility</p:attrName>
                                        </p:attrNameLst>
                                      </p:cBhvr>
                                      <p:to>
                                        <p:strVal val="visible"/>
                                      </p:to>
                                    </p:set>
                                    <p:animEffect transition="in" filter="wipe(down)">
                                      <p:cBhvr>
                                        <p:cTn id="7" dur="500"/>
                                        <p:tgtEl>
                                          <p:spTgt spid="9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雲 4"/>
          <p:cNvSpPr>
            <a:spLocks/>
          </p:cNvSpPr>
          <p:nvPr/>
        </p:nvSpPr>
        <p:spPr bwMode="auto">
          <a:xfrm>
            <a:off x="134938" y="188913"/>
            <a:ext cx="8797925" cy="2016125"/>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2147483647 w 43200"/>
              <a:gd name="T9" fmla="*/ 2147483647 h 43200"/>
              <a:gd name="T10" fmla="*/ 2147483647 w 43200"/>
              <a:gd name="T11" fmla="*/ 2147483647 h 43200"/>
              <a:gd name="T12" fmla="*/ 2147483647 w 43200"/>
              <a:gd name="T13" fmla="*/ 2147483647 h 43200"/>
              <a:gd name="T14" fmla="*/ 2147483647 w 43200"/>
              <a:gd name="T15" fmla="*/ 2147483647 h 43200"/>
              <a:gd name="T16" fmla="*/ 2147483647 w 43200"/>
              <a:gd name="T17" fmla="*/ 2147483647 h 43200"/>
              <a:gd name="T18" fmla="*/ 2147483647 w 43200"/>
              <a:gd name="T19" fmla="*/ 2147483647 h 43200"/>
              <a:gd name="T20" fmla="*/ 2147483647 w 43200"/>
              <a:gd name="T21" fmla="*/ 2147483647 h 43200"/>
              <a:gd name="T22" fmla="*/ 2147483647 w 43200"/>
              <a:gd name="T23" fmla="*/ 2147483647 h 43200"/>
              <a:gd name="T24" fmla="*/ 2147483647 w 43200"/>
              <a:gd name="T25" fmla="*/ 2147483647 h 43200"/>
              <a:gd name="T26" fmla="*/ 2147483647 w 43200"/>
              <a:gd name="T27" fmla="*/ 2147483647 h 43200"/>
              <a:gd name="T28" fmla="*/ 2147483647 w 43200"/>
              <a:gd name="T29" fmla="*/ 2147483647 h 43200"/>
              <a:gd name="T30" fmla="*/ 2147483647 w 43200"/>
              <a:gd name="T31" fmla="*/ 2147483647 h 43200"/>
              <a:gd name="T32" fmla="*/ 2147483647 w 43200"/>
              <a:gd name="T33" fmla="*/ 2147483647 h 43200"/>
              <a:gd name="T34" fmla="*/ 2147483647 w 43200"/>
              <a:gd name="T35" fmla="*/ 2147483647 h 43200"/>
              <a:gd name="T36" fmla="*/ 2147483647 w 43200"/>
              <a:gd name="T37" fmla="*/ 2147483647 h 43200"/>
              <a:gd name="T38" fmla="*/ 2147483647 w 43200"/>
              <a:gd name="T39" fmla="*/ 2147483647 h 43200"/>
              <a:gd name="T40" fmla="*/ 2147483647 w 43200"/>
              <a:gd name="T41" fmla="*/ 2147483647 h 43200"/>
              <a:gd name="T42" fmla="*/ 2147483647 w 43200"/>
              <a:gd name="T43" fmla="*/ 2147483647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CCECFF"/>
          </a:solidFill>
          <a:ln w="25400" cap="flat" cmpd="sng" algn="ctr">
            <a:solidFill>
              <a:srgbClr val="89A4A7"/>
            </a:solidFill>
            <a:prstDash val="solid"/>
            <a:round/>
            <a:headEnd/>
            <a:tailEnd/>
          </a:ln>
        </p:spPr>
        <p:txBody>
          <a:bodyPr anchor="ctr"/>
          <a:lstStyle/>
          <a:p>
            <a:endParaRPr lang="ja-JP" altLang="en-US"/>
          </a:p>
        </p:txBody>
      </p:sp>
      <p:sp>
        <p:nvSpPr>
          <p:cNvPr id="74755" name="Text Box 7"/>
          <p:cNvSpPr txBox="1">
            <a:spLocks noChangeArrowheads="1"/>
          </p:cNvSpPr>
          <p:nvPr/>
        </p:nvSpPr>
        <p:spPr bwMode="auto">
          <a:xfrm>
            <a:off x="1331912" y="503238"/>
            <a:ext cx="720052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ts val="700"/>
              </a:spcBef>
              <a:buClr>
                <a:schemeClr val="accent2"/>
              </a:buClr>
              <a:buSzPct val="60000"/>
              <a:buFont typeface="Wingdings" pitchFamily="2" charset="2"/>
              <a:buChar char=""/>
              <a:defRPr kumimoji="1" sz="2900">
                <a:solidFill>
                  <a:schemeClr val="tx1"/>
                </a:solidFill>
                <a:latin typeface="Tw Cen MT" pitchFamily="34" charset="0"/>
                <a:ea typeface="HGPｺﾞｼｯｸE"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Tw Cen MT" pitchFamily="34" charset="0"/>
                <a:ea typeface="HGPｺﾞｼｯｸE" pitchFamily="50" charset="-128"/>
              </a:defRPr>
            </a:lvl2pPr>
            <a:lvl3pPr marL="1143000" indent="-228600" eaLnBrk="0" hangingPunct="0">
              <a:spcBef>
                <a:spcPts val="500"/>
              </a:spcBef>
              <a:buClr>
                <a:schemeClr val="accent2"/>
              </a:buClr>
              <a:buSzPct val="75000"/>
              <a:buFont typeface="Wingdings" pitchFamily="2" charset="2"/>
              <a:buChar char=""/>
              <a:defRPr kumimoji="1" sz="2300">
                <a:solidFill>
                  <a:schemeClr val="tx1"/>
                </a:solidFill>
                <a:latin typeface="Tw Cen MT" pitchFamily="34" charset="0"/>
                <a:ea typeface="HGPｺﾞｼｯｸE" pitchFamily="50" charset="-128"/>
              </a:defRPr>
            </a:lvl3pPr>
            <a:lvl4pPr marL="1600200" indent="-228600" eaLnBrk="0" hangingPunct="0">
              <a:spcBef>
                <a:spcPts val="400"/>
              </a:spcBef>
              <a:buClr>
                <a:srgbClr val="A5AB81"/>
              </a:buClr>
              <a:buSzPct val="75000"/>
              <a:buFont typeface="Wingdings" pitchFamily="2" charset="2"/>
              <a:buChar char=""/>
              <a:defRPr kumimoji="1" sz="2000">
                <a:solidFill>
                  <a:schemeClr val="tx1"/>
                </a:solidFill>
                <a:latin typeface="Tw Cen MT" pitchFamily="34" charset="0"/>
                <a:ea typeface="HGPｺﾞｼｯｸE" pitchFamily="50" charset="-128"/>
              </a:defRPr>
            </a:lvl4pPr>
            <a:lvl5pPr marL="2057400" indent="-228600" eaLnBrk="0" hangingPunct="0">
              <a:spcBef>
                <a:spcPts val="400"/>
              </a:spcBef>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5pPr>
            <a:lvl6pPr marL="25146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6pPr>
            <a:lvl7pPr marL="29718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7pPr>
            <a:lvl8pPr marL="34290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8pPr>
            <a:lvl9pPr marL="38862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9pPr>
          </a:lstStyle>
          <a:p>
            <a:pPr eaLnBrk="1" hangingPunct="1">
              <a:spcBef>
                <a:spcPct val="0"/>
              </a:spcBef>
              <a:buClrTx/>
              <a:buSzTx/>
              <a:buFontTx/>
              <a:buNone/>
            </a:pPr>
            <a:r>
              <a:rPr lang="ja-JP" altLang="en-US" sz="4000" dirty="0" smtClean="0">
                <a:latin typeface="Times New Roman" pitchFamily="18" charset="0"/>
                <a:ea typeface="ＭＳ Ｐゴシック" pitchFamily="50" charset="-128"/>
              </a:rPr>
              <a:t>「危険</a:t>
            </a:r>
            <a:r>
              <a:rPr lang="ja-JP" altLang="en-US" sz="4000" dirty="0">
                <a:latin typeface="Times New Roman" pitchFamily="18" charset="0"/>
                <a:ea typeface="ＭＳ Ｐゴシック" pitchFamily="50" charset="-128"/>
              </a:rPr>
              <a:t>ドラッグ</a:t>
            </a:r>
            <a:r>
              <a:rPr lang="ja-JP" altLang="en-US" sz="4000" dirty="0" smtClean="0">
                <a:latin typeface="Times New Roman" pitchFamily="18" charset="0"/>
                <a:ea typeface="ＭＳ Ｐゴシック" pitchFamily="50" charset="-128"/>
              </a:rPr>
              <a:t>」</a:t>
            </a:r>
            <a:r>
              <a:rPr lang="ja-JP" altLang="en-US" sz="4000" dirty="0">
                <a:latin typeface="Times New Roman" pitchFamily="18" charset="0"/>
                <a:ea typeface="ＭＳ Ｐゴシック" pitchFamily="50" charset="-128"/>
              </a:rPr>
              <a:t>ってどんなもの？</a:t>
            </a:r>
          </a:p>
          <a:p>
            <a:pPr eaLnBrk="1" hangingPunct="1">
              <a:spcBef>
                <a:spcPct val="0"/>
              </a:spcBef>
              <a:buClrTx/>
              <a:buSzTx/>
              <a:buFontTx/>
              <a:buNone/>
            </a:pPr>
            <a:r>
              <a:rPr lang="ja-JP" altLang="en-US" sz="4000" dirty="0">
                <a:latin typeface="Times New Roman" pitchFamily="18" charset="0"/>
                <a:ea typeface="ＭＳ Ｐゴシック" pitchFamily="50" charset="-128"/>
              </a:rPr>
              <a:t>　お店</a:t>
            </a:r>
            <a:r>
              <a:rPr lang="ja-JP" altLang="en-US" sz="4000" dirty="0" smtClean="0">
                <a:latin typeface="Times New Roman" pitchFamily="18" charset="0"/>
                <a:ea typeface="ＭＳ Ｐゴシック" pitchFamily="50" charset="-128"/>
              </a:rPr>
              <a:t>で売ってるから安全</a:t>
            </a:r>
            <a:r>
              <a:rPr lang="ja-JP" altLang="en-US" sz="4000" dirty="0">
                <a:latin typeface="Times New Roman" pitchFamily="18" charset="0"/>
                <a:ea typeface="ＭＳ Ｐゴシック" pitchFamily="50" charset="-128"/>
              </a:rPr>
              <a:t>なの？</a:t>
            </a:r>
          </a:p>
          <a:p>
            <a:pPr eaLnBrk="1" hangingPunct="1">
              <a:spcBef>
                <a:spcPct val="0"/>
              </a:spcBef>
              <a:buClrTx/>
              <a:buSzTx/>
              <a:buFontTx/>
              <a:buNone/>
            </a:pPr>
            <a:endParaRPr lang="en-US" altLang="ja-JP" sz="2800" dirty="0">
              <a:latin typeface="Times New Roman" pitchFamily="18" charset="0"/>
              <a:ea typeface="ＭＳ Ｐゴシック" pitchFamily="50" charset="-128"/>
            </a:endParaRPr>
          </a:p>
        </p:txBody>
      </p:sp>
      <p:sp>
        <p:nvSpPr>
          <p:cNvPr id="74756" name="テキスト ボックス 3"/>
          <p:cNvSpPr txBox="1">
            <a:spLocks noChangeArrowheads="1"/>
          </p:cNvSpPr>
          <p:nvPr/>
        </p:nvSpPr>
        <p:spPr bwMode="auto">
          <a:xfrm>
            <a:off x="938213" y="2882900"/>
            <a:ext cx="7162179"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chemeClr val="accent2"/>
              </a:buClr>
              <a:buSzPct val="60000"/>
              <a:buFont typeface="Wingdings" pitchFamily="2" charset="2"/>
              <a:buChar char=""/>
              <a:defRPr kumimoji="1" sz="2900">
                <a:solidFill>
                  <a:schemeClr val="tx1"/>
                </a:solidFill>
                <a:latin typeface="Tw Cen MT" pitchFamily="34" charset="0"/>
                <a:ea typeface="HGPｺﾞｼｯｸE"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Tw Cen MT" pitchFamily="34" charset="0"/>
                <a:ea typeface="HGPｺﾞｼｯｸE" pitchFamily="50" charset="-128"/>
              </a:defRPr>
            </a:lvl2pPr>
            <a:lvl3pPr marL="1143000" indent="-228600" eaLnBrk="0" hangingPunct="0">
              <a:spcBef>
                <a:spcPts val="500"/>
              </a:spcBef>
              <a:buClr>
                <a:schemeClr val="accent2"/>
              </a:buClr>
              <a:buSzPct val="75000"/>
              <a:buFont typeface="Wingdings" pitchFamily="2" charset="2"/>
              <a:buChar char=""/>
              <a:defRPr kumimoji="1" sz="2300">
                <a:solidFill>
                  <a:schemeClr val="tx1"/>
                </a:solidFill>
                <a:latin typeface="Tw Cen MT" pitchFamily="34" charset="0"/>
                <a:ea typeface="HGPｺﾞｼｯｸE" pitchFamily="50" charset="-128"/>
              </a:defRPr>
            </a:lvl3pPr>
            <a:lvl4pPr marL="1600200" indent="-228600" eaLnBrk="0" hangingPunct="0">
              <a:spcBef>
                <a:spcPts val="400"/>
              </a:spcBef>
              <a:buClr>
                <a:srgbClr val="A5AB81"/>
              </a:buClr>
              <a:buSzPct val="75000"/>
              <a:buFont typeface="Wingdings" pitchFamily="2" charset="2"/>
              <a:buChar char=""/>
              <a:defRPr kumimoji="1" sz="2000">
                <a:solidFill>
                  <a:schemeClr val="tx1"/>
                </a:solidFill>
                <a:latin typeface="Tw Cen MT" pitchFamily="34" charset="0"/>
                <a:ea typeface="HGPｺﾞｼｯｸE" pitchFamily="50" charset="-128"/>
              </a:defRPr>
            </a:lvl4pPr>
            <a:lvl5pPr marL="2057400" indent="-228600" eaLnBrk="0" hangingPunct="0">
              <a:spcBef>
                <a:spcPts val="400"/>
              </a:spcBef>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5pPr>
            <a:lvl6pPr marL="25146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6pPr>
            <a:lvl7pPr marL="29718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7pPr>
            <a:lvl8pPr marL="34290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8pPr>
            <a:lvl9pPr marL="38862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9pPr>
          </a:lstStyle>
          <a:p>
            <a:pPr eaLnBrk="1" hangingPunct="1">
              <a:spcBef>
                <a:spcPct val="0"/>
              </a:spcBef>
              <a:buClrTx/>
              <a:buSzTx/>
              <a:buFontTx/>
              <a:buNone/>
            </a:pPr>
            <a:r>
              <a:rPr lang="en-US" altLang="ja-JP" sz="2800" dirty="0">
                <a:latin typeface="Times New Roman" pitchFamily="18" charset="0"/>
                <a:ea typeface="ＭＳ Ｐゴシック" pitchFamily="50" charset="-128"/>
              </a:rPr>
              <a:t>1</a:t>
            </a:r>
            <a:r>
              <a:rPr lang="ja-JP" altLang="en-US" sz="2800" dirty="0">
                <a:latin typeface="Times New Roman" pitchFamily="18" charset="0"/>
                <a:ea typeface="ＭＳ Ｐゴシック" pitchFamily="50" charset="-128"/>
              </a:rPr>
              <a:t>）ハーブは植物なので安全</a:t>
            </a:r>
            <a:endParaRPr lang="en-US" altLang="ja-JP" sz="2800" dirty="0">
              <a:latin typeface="Times New Roman" pitchFamily="18" charset="0"/>
              <a:ea typeface="ＭＳ Ｐゴシック" pitchFamily="50" charset="-128"/>
            </a:endParaRPr>
          </a:p>
          <a:p>
            <a:pPr eaLnBrk="1" hangingPunct="1">
              <a:spcBef>
                <a:spcPct val="0"/>
              </a:spcBef>
              <a:buClrTx/>
              <a:buSzTx/>
              <a:buFontTx/>
              <a:buNone/>
            </a:pPr>
            <a:endParaRPr lang="en-US" altLang="ja-JP" sz="2800" dirty="0">
              <a:latin typeface="Times New Roman" pitchFamily="18" charset="0"/>
              <a:ea typeface="ＭＳ Ｐゴシック" pitchFamily="50" charset="-128"/>
            </a:endParaRPr>
          </a:p>
          <a:p>
            <a:pPr eaLnBrk="1" hangingPunct="1">
              <a:spcBef>
                <a:spcPct val="0"/>
              </a:spcBef>
              <a:buClrTx/>
              <a:buSzTx/>
              <a:buFontTx/>
              <a:buNone/>
            </a:pPr>
            <a:r>
              <a:rPr lang="en-US" altLang="ja-JP" sz="2800" dirty="0">
                <a:latin typeface="Times New Roman" pitchFamily="18" charset="0"/>
                <a:ea typeface="ＭＳ Ｐゴシック" pitchFamily="50" charset="-128"/>
              </a:rPr>
              <a:t>2</a:t>
            </a:r>
            <a:r>
              <a:rPr lang="ja-JP" altLang="en-US" sz="2800" dirty="0">
                <a:latin typeface="Times New Roman" pitchFamily="18" charset="0"/>
                <a:ea typeface="ＭＳ Ｐゴシック" pitchFamily="50" charset="-128"/>
              </a:rPr>
              <a:t>）薬物の一種だが、安全なので法律でみとめられている</a:t>
            </a:r>
            <a:endParaRPr lang="en-US" altLang="ja-JP" sz="2800" dirty="0">
              <a:latin typeface="Times New Roman" pitchFamily="18" charset="0"/>
              <a:ea typeface="ＭＳ Ｐゴシック" pitchFamily="50" charset="-128"/>
            </a:endParaRPr>
          </a:p>
          <a:p>
            <a:pPr eaLnBrk="1" hangingPunct="1">
              <a:spcBef>
                <a:spcPct val="0"/>
              </a:spcBef>
              <a:buClrTx/>
              <a:buSzTx/>
              <a:buFontTx/>
              <a:buNone/>
            </a:pPr>
            <a:endParaRPr lang="en-US" altLang="ja-JP" sz="2800" dirty="0">
              <a:latin typeface="Times New Roman" pitchFamily="18" charset="0"/>
              <a:ea typeface="ＭＳ Ｐゴシック" pitchFamily="50" charset="-128"/>
            </a:endParaRPr>
          </a:p>
          <a:p>
            <a:pPr eaLnBrk="1" hangingPunct="1">
              <a:spcBef>
                <a:spcPct val="0"/>
              </a:spcBef>
              <a:buClrTx/>
              <a:buSzTx/>
              <a:buFontTx/>
              <a:buNone/>
            </a:pPr>
            <a:r>
              <a:rPr lang="en-US" altLang="ja-JP" sz="2800" dirty="0">
                <a:latin typeface="Times New Roman" pitchFamily="18" charset="0"/>
                <a:ea typeface="ＭＳ Ｐゴシック" pitchFamily="50" charset="-128"/>
              </a:rPr>
              <a:t>3</a:t>
            </a:r>
            <a:r>
              <a:rPr lang="ja-JP" altLang="en-US" sz="2800" dirty="0">
                <a:latin typeface="Times New Roman" pitchFamily="18" charset="0"/>
                <a:ea typeface="ＭＳ Ｐゴシック" pitchFamily="50" charset="-128"/>
              </a:rPr>
              <a:t>）乾燥した植物に合成薬物を</a:t>
            </a:r>
            <a:r>
              <a:rPr lang="ja-JP" altLang="en-US" sz="2800" dirty="0" smtClean="0">
                <a:latin typeface="Times New Roman" pitchFamily="18" charset="0"/>
                <a:ea typeface="ＭＳ Ｐゴシック" pitchFamily="50" charset="-128"/>
              </a:rPr>
              <a:t>まぜたりしたもの</a:t>
            </a:r>
            <a:r>
              <a:rPr lang="ja-JP" altLang="en-US" sz="2800" dirty="0">
                <a:latin typeface="Times New Roman" pitchFamily="18" charset="0"/>
                <a:ea typeface="ＭＳ Ｐゴシック" pitchFamily="50" charset="-128"/>
              </a:rPr>
              <a:t>で危険性は</a:t>
            </a:r>
            <a:r>
              <a:rPr lang="ja-JP" altLang="en-US" sz="2800" dirty="0" smtClean="0">
                <a:latin typeface="Times New Roman" pitchFamily="18" charset="0"/>
                <a:ea typeface="ＭＳ Ｐゴシック" pitchFamily="50" charset="-128"/>
              </a:rPr>
              <a:t>麻薬</a:t>
            </a:r>
            <a:r>
              <a:rPr lang="ja-JP" altLang="en-US" sz="2800" dirty="0">
                <a:latin typeface="Times New Roman" pitchFamily="18" charset="0"/>
                <a:ea typeface="ＭＳ Ｐゴシック" pitchFamily="50" charset="-128"/>
              </a:rPr>
              <a:t>以上</a:t>
            </a:r>
          </a:p>
        </p:txBody>
      </p:sp>
      <p:sp>
        <p:nvSpPr>
          <p:cNvPr id="5" name="正方形/長方形 4"/>
          <p:cNvSpPr/>
          <p:nvPr/>
        </p:nvSpPr>
        <p:spPr>
          <a:xfrm rot="680797">
            <a:off x="6697043" y="1406755"/>
            <a:ext cx="1485222" cy="221599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ja-JP" altLang="en-US" sz="13800" b="1" dirty="0">
                <a:ln w="11430"/>
                <a:solidFill>
                  <a:srgbClr val="FFC000"/>
                </a:solidFill>
                <a:effectLst>
                  <a:outerShdw blurRad="50800" dist="39000" dir="5460000" algn="tl">
                    <a:srgbClr val="000000">
                      <a:alpha val="38000"/>
                    </a:srgbClr>
                  </a:outerShdw>
                </a:effectLst>
              </a:rPr>
              <a:t>？</a:t>
            </a:r>
            <a:endParaRPr lang="ja-JP" altLang="en-US" sz="16600" b="1" dirty="0">
              <a:ln w="11430"/>
              <a:solidFill>
                <a:srgbClr val="FFC000"/>
              </a:solidFill>
              <a:effectLst>
                <a:outerShdw blurRad="50800" dist="39000" dir="5460000" algn="tl">
                  <a:srgbClr val="000000">
                    <a:alpha val="38000"/>
                  </a:srgbClr>
                </a:outerShdw>
              </a:effectLst>
            </a:endParaRPr>
          </a:p>
        </p:txBody>
      </p:sp>
      <p:sp>
        <p:nvSpPr>
          <p:cNvPr id="2" name="円/楕円 1"/>
          <p:cNvSpPr/>
          <p:nvPr/>
        </p:nvSpPr>
        <p:spPr>
          <a:xfrm>
            <a:off x="687388" y="4652963"/>
            <a:ext cx="7413004" cy="158432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7" name="図 9" descr="fpa_log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2127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Text Box 7"/>
          <p:cNvSpPr txBox="1">
            <a:spLocks noChangeArrowheads="1"/>
          </p:cNvSpPr>
          <p:nvPr/>
        </p:nvSpPr>
        <p:spPr bwMode="auto">
          <a:xfrm>
            <a:off x="1293813" y="374650"/>
            <a:ext cx="6604000"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700"/>
              </a:spcBef>
              <a:buClr>
                <a:schemeClr val="accent2"/>
              </a:buClr>
              <a:buSzPct val="60000"/>
              <a:buFont typeface="Wingdings" pitchFamily="2" charset="2"/>
              <a:buChar char=""/>
              <a:defRPr kumimoji="1" sz="2900">
                <a:solidFill>
                  <a:schemeClr val="tx1"/>
                </a:solidFill>
                <a:latin typeface="Tw Cen MT" pitchFamily="34" charset="0"/>
                <a:ea typeface="HGPｺﾞｼｯｸE"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Tw Cen MT" pitchFamily="34" charset="0"/>
                <a:ea typeface="HGPｺﾞｼｯｸE" pitchFamily="50" charset="-128"/>
              </a:defRPr>
            </a:lvl2pPr>
            <a:lvl3pPr marL="1143000" indent="-228600" eaLnBrk="0" hangingPunct="0">
              <a:spcBef>
                <a:spcPts val="500"/>
              </a:spcBef>
              <a:buClr>
                <a:schemeClr val="accent2"/>
              </a:buClr>
              <a:buSzPct val="75000"/>
              <a:buFont typeface="Wingdings" pitchFamily="2" charset="2"/>
              <a:buChar char=""/>
              <a:defRPr kumimoji="1" sz="2300">
                <a:solidFill>
                  <a:schemeClr val="tx1"/>
                </a:solidFill>
                <a:latin typeface="Tw Cen MT" pitchFamily="34" charset="0"/>
                <a:ea typeface="HGPｺﾞｼｯｸE" pitchFamily="50" charset="-128"/>
              </a:defRPr>
            </a:lvl3pPr>
            <a:lvl4pPr marL="1600200" indent="-228600" eaLnBrk="0" hangingPunct="0">
              <a:spcBef>
                <a:spcPts val="400"/>
              </a:spcBef>
              <a:buClr>
                <a:srgbClr val="A5AB81"/>
              </a:buClr>
              <a:buSzPct val="75000"/>
              <a:buFont typeface="Wingdings" pitchFamily="2" charset="2"/>
              <a:buChar char=""/>
              <a:defRPr kumimoji="1" sz="2000">
                <a:solidFill>
                  <a:schemeClr val="tx1"/>
                </a:solidFill>
                <a:latin typeface="Tw Cen MT" pitchFamily="34" charset="0"/>
                <a:ea typeface="HGPｺﾞｼｯｸE" pitchFamily="50" charset="-128"/>
              </a:defRPr>
            </a:lvl4pPr>
            <a:lvl5pPr marL="2057400" indent="-228600" eaLnBrk="0" hangingPunct="0">
              <a:spcBef>
                <a:spcPts val="400"/>
              </a:spcBef>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5pPr>
            <a:lvl6pPr marL="25146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6pPr>
            <a:lvl7pPr marL="29718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7pPr>
            <a:lvl8pPr marL="34290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8pPr>
            <a:lvl9pPr marL="38862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9pPr>
          </a:lstStyle>
          <a:p>
            <a:pPr eaLnBrk="1" hangingPunct="1">
              <a:spcBef>
                <a:spcPct val="0"/>
              </a:spcBef>
              <a:buClrTx/>
              <a:buSzTx/>
              <a:buFontTx/>
              <a:buNone/>
            </a:pPr>
            <a:r>
              <a:rPr lang="ja-JP" altLang="en-US" sz="3200">
                <a:latin typeface="Times New Roman" pitchFamily="18" charset="0"/>
                <a:ea typeface="ＭＳ Ｐゴシック" pitchFamily="50" charset="-128"/>
              </a:rPr>
              <a:t>幻覚　妄想　異常行動　意識喪失　　急性中毒死などを起こすドラッグです</a:t>
            </a:r>
            <a:endParaRPr lang="ja-JP" altLang="en-US" sz="3000">
              <a:latin typeface="Times New Roman" pitchFamily="18" charset="0"/>
              <a:ea typeface="ＭＳ Ｐゴシック" pitchFamily="50" charset="-128"/>
            </a:endParaRPr>
          </a:p>
          <a:p>
            <a:pPr eaLnBrk="1" hangingPunct="1">
              <a:spcBef>
                <a:spcPct val="0"/>
              </a:spcBef>
              <a:buClrTx/>
              <a:buSzTx/>
              <a:buFontTx/>
              <a:buNone/>
            </a:pPr>
            <a:endParaRPr lang="en-US" altLang="ja-JP" sz="2400">
              <a:latin typeface="Times New Roman" pitchFamily="18" charset="0"/>
              <a:ea typeface="ＭＳ Ｐゴシック" pitchFamily="50" charset="-128"/>
            </a:endParaRPr>
          </a:p>
        </p:txBody>
      </p:sp>
      <p:sp>
        <p:nvSpPr>
          <p:cNvPr id="75779" name="Text Box 12"/>
          <p:cNvSpPr txBox="1">
            <a:spLocks noChangeArrowheads="1"/>
          </p:cNvSpPr>
          <p:nvPr/>
        </p:nvSpPr>
        <p:spPr bwMode="auto">
          <a:xfrm>
            <a:off x="468313" y="1820863"/>
            <a:ext cx="8208962"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700"/>
              </a:spcBef>
              <a:buClr>
                <a:schemeClr val="accent2"/>
              </a:buClr>
              <a:buSzPct val="60000"/>
              <a:buFont typeface="Wingdings" pitchFamily="2" charset="2"/>
              <a:buChar char=""/>
              <a:defRPr kumimoji="1" sz="2900">
                <a:solidFill>
                  <a:schemeClr val="tx1"/>
                </a:solidFill>
                <a:latin typeface="Tw Cen MT" pitchFamily="34" charset="0"/>
                <a:ea typeface="HGPｺﾞｼｯｸE"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Tw Cen MT" pitchFamily="34" charset="0"/>
                <a:ea typeface="HGPｺﾞｼｯｸE" pitchFamily="50" charset="-128"/>
              </a:defRPr>
            </a:lvl2pPr>
            <a:lvl3pPr marL="1143000" indent="-228600" eaLnBrk="0" hangingPunct="0">
              <a:spcBef>
                <a:spcPts val="500"/>
              </a:spcBef>
              <a:buClr>
                <a:schemeClr val="accent2"/>
              </a:buClr>
              <a:buSzPct val="75000"/>
              <a:buFont typeface="Wingdings" pitchFamily="2" charset="2"/>
              <a:buChar char=""/>
              <a:defRPr kumimoji="1" sz="2300">
                <a:solidFill>
                  <a:schemeClr val="tx1"/>
                </a:solidFill>
                <a:latin typeface="Tw Cen MT" pitchFamily="34" charset="0"/>
                <a:ea typeface="HGPｺﾞｼｯｸE" pitchFamily="50" charset="-128"/>
              </a:defRPr>
            </a:lvl3pPr>
            <a:lvl4pPr marL="1600200" indent="-228600" eaLnBrk="0" hangingPunct="0">
              <a:spcBef>
                <a:spcPts val="400"/>
              </a:spcBef>
              <a:buClr>
                <a:srgbClr val="A5AB81"/>
              </a:buClr>
              <a:buSzPct val="75000"/>
              <a:buFont typeface="Wingdings" pitchFamily="2" charset="2"/>
              <a:buChar char=""/>
              <a:defRPr kumimoji="1" sz="2000">
                <a:solidFill>
                  <a:schemeClr val="tx1"/>
                </a:solidFill>
                <a:latin typeface="Tw Cen MT" pitchFamily="34" charset="0"/>
                <a:ea typeface="HGPｺﾞｼｯｸE" pitchFamily="50" charset="-128"/>
              </a:defRPr>
            </a:lvl4pPr>
            <a:lvl5pPr marL="2057400" indent="-228600" eaLnBrk="0" hangingPunct="0">
              <a:spcBef>
                <a:spcPts val="400"/>
              </a:spcBef>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5pPr>
            <a:lvl6pPr marL="25146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6pPr>
            <a:lvl7pPr marL="29718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7pPr>
            <a:lvl8pPr marL="34290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8pPr>
            <a:lvl9pPr marL="38862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9pPr>
          </a:lstStyle>
          <a:p>
            <a:pPr eaLnBrk="1" hangingPunct="1">
              <a:spcBef>
                <a:spcPct val="0"/>
              </a:spcBef>
              <a:buClrTx/>
              <a:buSzTx/>
              <a:buFontTx/>
              <a:buNone/>
            </a:pPr>
            <a:r>
              <a:rPr lang="ja-JP" altLang="en-US" sz="2400">
                <a:latin typeface="Times New Roman" pitchFamily="18" charset="0"/>
                <a:ea typeface="ＭＳ Ｐゴシック" pitchFamily="50" charset="-128"/>
              </a:rPr>
              <a:t>　お香やアロマなどと、安全な物のように販売されていますが、実際は植物片に合成薬物を混ぜた危険なドラッグです。</a:t>
            </a:r>
          </a:p>
          <a:p>
            <a:pPr eaLnBrk="1" hangingPunct="1">
              <a:spcBef>
                <a:spcPct val="0"/>
              </a:spcBef>
              <a:buClrTx/>
              <a:buSzTx/>
              <a:buFontTx/>
              <a:buNone/>
            </a:pPr>
            <a:endParaRPr lang="en-US" altLang="ja-JP" sz="2400">
              <a:latin typeface="Times New Roman" pitchFamily="18" charset="0"/>
              <a:ea typeface="ＭＳ Ｐゴシック" pitchFamily="50" charset="-128"/>
            </a:endParaRPr>
          </a:p>
        </p:txBody>
      </p:sp>
      <p:sp>
        <p:nvSpPr>
          <p:cNvPr id="2066" name="Text Box 18"/>
          <p:cNvSpPr txBox="1">
            <a:spLocks noChangeArrowheads="1"/>
          </p:cNvSpPr>
          <p:nvPr/>
        </p:nvSpPr>
        <p:spPr bwMode="auto">
          <a:xfrm>
            <a:off x="374650" y="5919788"/>
            <a:ext cx="8610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ja-JP" altLang="en-US" sz="3200" b="1" dirty="0">
                <a:effectLst>
                  <a:outerShdw blurRad="38100" dist="38100" dir="2700000" algn="tl">
                    <a:srgbClr val="C0C0C0"/>
                  </a:outerShdw>
                </a:effectLst>
                <a:ea typeface="メイリオ" pitchFamily="50" charset="-128"/>
                <a:cs typeface="メイリオ" pitchFamily="50" charset="-128"/>
              </a:rPr>
              <a:t>ダマされないで、絶対に使用しないで下さい。</a:t>
            </a:r>
          </a:p>
        </p:txBody>
      </p:sp>
      <p:sp>
        <p:nvSpPr>
          <p:cNvPr id="75781" name="AutoShape 23"/>
          <p:cNvSpPr>
            <a:spLocks noChangeArrowheads="1"/>
          </p:cNvSpPr>
          <p:nvPr/>
        </p:nvSpPr>
        <p:spPr bwMode="auto">
          <a:xfrm>
            <a:off x="4702175" y="3716338"/>
            <a:ext cx="3686175" cy="1800225"/>
          </a:xfrm>
          <a:prstGeom prst="wedgeRoundRectCallout">
            <a:avLst>
              <a:gd name="adj1" fmla="val -74463"/>
              <a:gd name="adj2" fmla="val 9384"/>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ts val="700"/>
              </a:spcBef>
              <a:buClr>
                <a:schemeClr val="accent2"/>
              </a:buClr>
              <a:buSzPct val="60000"/>
              <a:buFont typeface="Wingdings" pitchFamily="2" charset="2"/>
              <a:buChar char=""/>
              <a:defRPr kumimoji="1" sz="2900">
                <a:solidFill>
                  <a:schemeClr val="tx1"/>
                </a:solidFill>
                <a:latin typeface="Tw Cen MT" pitchFamily="34" charset="0"/>
                <a:ea typeface="HGPｺﾞｼｯｸE"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Tw Cen MT" pitchFamily="34" charset="0"/>
                <a:ea typeface="HGPｺﾞｼｯｸE" pitchFamily="50" charset="-128"/>
              </a:defRPr>
            </a:lvl2pPr>
            <a:lvl3pPr marL="1143000" indent="-228600" eaLnBrk="0" hangingPunct="0">
              <a:spcBef>
                <a:spcPts val="500"/>
              </a:spcBef>
              <a:buClr>
                <a:schemeClr val="accent2"/>
              </a:buClr>
              <a:buSzPct val="75000"/>
              <a:buFont typeface="Wingdings" pitchFamily="2" charset="2"/>
              <a:buChar char=""/>
              <a:defRPr kumimoji="1" sz="2300">
                <a:solidFill>
                  <a:schemeClr val="tx1"/>
                </a:solidFill>
                <a:latin typeface="Tw Cen MT" pitchFamily="34" charset="0"/>
                <a:ea typeface="HGPｺﾞｼｯｸE" pitchFamily="50" charset="-128"/>
              </a:defRPr>
            </a:lvl3pPr>
            <a:lvl4pPr marL="1600200" indent="-228600" eaLnBrk="0" hangingPunct="0">
              <a:spcBef>
                <a:spcPts val="400"/>
              </a:spcBef>
              <a:buClr>
                <a:srgbClr val="A5AB81"/>
              </a:buClr>
              <a:buSzPct val="75000"/>
              <a:buFont typeface="Wingdings" pitchFamily="2" charset="2"/>
              <a:buChar char=""/>
              <a:defRPr kumimoji="1" sz="2000">
                <a:solidFill>
                  <a:schemeClr val="tx1"/>
                </a:solidFill>
                <a:latin typeface="Tw Cen MT" pitchFamily="34" charset="0"/>
                <a:ea typeface="HGPｺﾞｼｯｸE" pitchFamily="50" charset="-128"/>
              </a:defRPr>
            </a:lvl4pPr>
            <a:lvl5pPr marL="2057400" indent="-228600" eaLnBrk="0" hangingPunct="0">
              <a:spcBef>
                <a:spcPts val="400"/>
              </a:spcBef>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5pPr>
            <a:lvl6pPr marL="25146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6pPr>
            <a:lvl7pPr marL="29718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7pPr>
            <a:lvl8pPr marL="34290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8pPr>
            <a:lvl9pPr marL="38862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9pPr>
          </a:lstStyle>
          <a:p>
            <a:pPr algn="ctr" eaLnBrk="1" hangingPunct="1">
              <a:spcBef>
                <a:spcPct val="0"/>
              </a:spcBef>
              <a:buClrTx/>
              <a:buSzTx/>
              <a:buFontTx/>
              <a:buNone/>
            </a:pPr>
            <a:endParaRPr lang="ja-JP" altLang="ja-JP" sz="1800">
              <a:latin typeface="Arial" charset="0"/>
              <a:ea typeface="ＭＳ Ｐゴシック" pitchFamily="50" charset="-128"/>
            </a:endParaRPr>
          </a:p>
        </p:txBody>
      </p:sp>
      <p:grpSp>
        <p:nvGrpSpPr>
          <p:cNvPr id="75782" name="グループ化 6"/>
          <p:cNvGrpSpPr>
            <a:grpSpLocks/>
          </p:cNvGrpSpPr>
          <p:nvPr/>
        </p:nvGrpSpPr>
        <p:grpSpPr bwMode="auto">
          <a:xfrm>
            <a:off x="468313" y="3030538"/>
            <a:ext cx="3702050" cy="2905125"/>
            <a:chOff x="467544" y="3030941"/>
            <a:chExt cx="3702918" cy="2904076"/>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356992"/>
              <a:ext cx="3437367" cy="2578025"/>
            </a:xfrm>
            <a:prstGeom prst="rect">
              <a:avLst/>
            </a:prstGeom>
            <a:ln>
              <a:noFill/>
            </a:ln>
            <a:effectLst>
              <a:softEdge rad="112500"/>
            </a:effectLst>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712" y="3030941"/>
              <a:ext cx="2190750" cy="1657350"/>
            </a:xfrm>
            <a:prstGeom prst="rect">
              <a:avLst/>
            </a:prstGeom>
            <a:ln>
              <a:noFill/>
            </a:ln>
            <a:effectLst>
              <a:softEdge rad="112500"/>
            </a:effectLst>
          </p:spPr>
        </p:pic>
      </p:grpSp>
      <p:sp>
        <p:nvSpPr>
          <p:cNvPr id="75783" name="テキスト ボックス 7"/>
          <p:cNvSpPr txBox="1">
            <a:spLocks noChangeArrowheads="1"/>
          </p:cNvSpPr>
          <p:nvPr/>
        </p:nvSpPr>
        <p:spPr bwMode="auto">
          <a:xfrm>
            <a:off x="4859338" y="3832225"/>
            <a:ext cx="33131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kumimoji="1" sz="2900">
                <a:solidFill>
                  <a:schemeClr val="tx1"/>
                </a:solidFill>
                <a:latin typeface="Tw Cen MT" pitchFamily="34" charset="0"/>
                <a:ea typeface="HGPｺﾞｼｯｸE"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Tw Cen MT" pitchFamily="34" charset="0"/>
                <a:ea typeface="HGPｺﾞｼｯｸE" pitchFamily="50" charset="-128"/>
              </a:defRPr>
            </a:lvl2pPr>
            <a:lvl3pPr marL="1143000" indent="-228600" eaLnBrk="0" hangingPunct="0">
              <a:spcBef>
                <a:spcPts val="500"/>
              </a:spcBef>
              <a:buClr>
                <a:schemeClr val="accent2"/>
              </a:buClr>
              <a:buSzPct val="75000"/>
              <a:buFont typeface="Wingdings" pitchFamily="2" charset="2"/>
              <a:buChar char=""/>
              <a:defRPr kumimoji="1" sz="2300">
                <a:solidFill>
                  <a:schemeClr val="tx1"/>
                </a:solidFill>
                <a:latin typeface="Tw Cen MT" pitchFamily="34" charset="0"/>
                <a:ea typeface="HGPｺﾞｼｯｸE" pitchFamily="50" charset="-128"/>
              </a:defRPr>
            </a:lvl3pPr>
            <a:lvl4pPr marL="1600200" indent="-228600" eaLnBrk="0" hangingPunct="0">
              <a:spcBef>
                <a:spcPts val="400"/>
              </a:spcBef>
              <a:buClr>
                <a:srgbClr val="A5AB81"/>
              </a:buClr>
              <a:buSzPct val="75000"/>
              <a:buFont typeface="Wingdings" pitchFamily="2" charset="2"/>
              <a:buChar char=""/>
              <a:defRPr kumimoji="1" sz="2000">
                <a:solidFill>
                  <a:schemeClr val="tx1"/>
                </a:solidFill>
                <a:latin typeface="Tw Cen MT" pitchFamily="34" charset="0"/>
                <a:ea typeface="HGPｺﾞｼｯｸE" pitchFamily="50" charset="-128"/>
              </a:defRPr>
            </a:lvl4pPr>
            <a:lvl5pPr marL="2057400" indent="-228600" eaLnBrk="0" hangingPunct="0">
              <a:spcBef>
                <a:spcPts val="400"/>
              </a:spcBef>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5pPr>
            <a:lvl6pPr marL="25146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6pPr>
            <a:lvl7pPr marL="29718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7pPr>
            <a:lvl8pPr marL="34290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8pPr>
            <a:lvl9pPr marL="38862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9pPr>
          </a:lstStyle>
          <a:p>
            <a:pPr eaLnBrk="1" hangingPunct="1">
              <a:spcBef>
                <a:spcPct val="0"/>
              </a:spcBef>
              <a:buClrTx/>
              <a:buSzTx/>
              <a:buFontTx/>
              <a:buNone/>
            </a:pPr>
            <a:r>
              <a:rPr lang="ja-JP" altLang="en-US" sz="2400">
                <a:latin typeface="Times New Roman" pitchFamily="18" charset="0"/>
                <a:ea typeface="ＭＳ Ｐゴシック" pitchFamily="50" charset="-128"/>
              </a:rPr>
              <a:t>「合法」、「デザイナースドラッグ」などの名前やかわいいパッケージなどで若い人をねらいます</a:t>
            </a:r>
          </a:p>
        </p:txBody>
      </p:sp>
      <p:sp>
        <p:nvSpPr>
          <p:cNvPr id="9" name="爆発 1 8"/>
          <p:cNvSpPr/>
          <p:nvPr/>
        </p:nvSpPr>
        <p:spPr>
          <a:xfrm>
            <a:off x="6443663" y="2589213"/>
            <a:ext cx="2700337" cy="141605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5785" name="テキスト ボックス 11"/>
          <p:cNvSpPr txBox="1">
            <a:spLocks noChangeArrowheads="1"/>
          </p:cNvSpPr>
          <p:nvPr/>
        </p:nvSpPr>
        <p:spPr bwMode="auto">
          <a:xfrm>
            <a:off x="6951663" y="2970213"/>
            <a:ext cx="18684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kumimoji="1" sz="2900">
                <a:solidFill>
                  <a:schemeClr val="tx1"/>
                </a:solidFill>
                <a:latin typeface="Tw Cen MT" pitchFamily="34" charset="0"/>
                <a:ea typeface="HGPｺﾞｼｯｸE"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Tw Cen MT" pitchFamily="34" charset="0"/>
                <a:ea typeface="HGPｺﾞｼｯｸE" pitchFamily="50" charset="-128"/>
              </a:defRPr>
            </a:lvl2pPr>
            <a:lvl3pPr marL="1143000" indent="-228600" eaLnBrk="0" hangingPunct="0">
              <a:spcBef>
                <a:spcPts val="500"/>
              </a:spcBef>
              <a:buClr>
                <a:schemeClr val="accent2"/>
              </a:buClr>
              <a:buSzPct val="75000"/>
              <a:buFont typeface="Wingdings" pitchFamily="2" charset="2"/>
              <a:buChar char=""/>
              <a:defRPr kumimoji="1" sz="2300">
                <a:solidFill>
                  <a:schemeClr val="tx1"/>
                </a:solidFill>
                <a:latin typeface="Tw Cen MT" pitchFamily="34" charset="0"/>
                <a:ea typeface="HGPｺﾞｼｯｸE" pitchFamily="50" charset="-128"/>
              </a:defRPr>
            </a:lvl3pPr>
            <a:lvl4pPr marL="1600200" indent="-228600" eaLnBrk="0" hangingPunct="0">
              <a:spcBef>
                <a:spcPts val="400"/>
              </a:spcBef>
              <a:buClr>
                <a:srgbClr val="A5AB81"/>
              </a:buClr>
              <a:buSzPct val="75000"/>
              <a:buFont typeface="Wingdings" pitchFamily="2" charset="2"/>
              <a:buChar char=""/>
              <a:defRPr kumimoji="1" sz="2000">
                <a:solidFill>
                  <a:schemeClr val="tx1"/>
                </a:solidFill>
                <a:latin typeface="Tw Cen MT" pitchFamily="34" charset="0"/>
                <a:ea typeface="HGPｺﾞｼｯｸE" pitchFamily="50" charset="-128"/>
              </a:defRPr>
            </a:lvl4pPr>
            <a:lvl5pPr marL="2057400" indent="-228600" eaLnBrk="0" hangingPunct="0">
              <a:spcBef>
                <a:spcPts val="400"/>
              </a:spcBef>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5pPr>
            <a:lvl6pPr marL="25146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6pPr>
            <a:lvl7pPr marL="29718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7pPr>
            <a:lvl8pPr marL="34290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8pPr>
            <a:lvl9pPr marL="38862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9pPr>
          </a:lstStyle>
          <a:p>
            <a:pPr eaLnBrk="1" hangingPunct="1">
              <a:spcBef>
                <a:spcPct val="0"/>
              </a:spcBef>
              <a:buClrTx/>
              <a:buSzTx/>
              <a:buFontTx/>
              <a:buNone/>
            </a:pPr>
            <a:r>
              <a:rPr lang="ja-JP" altLang="en-US" sz="3200">
                <a:solidFill>
                  <a:schemeClr val="bg1"/>
                </a:solidFill>
                <a:latin typeface="HG創英角ﾎﾟｯﾌﾟ体" pitchFamily="49" charset="-128"/>
                <a:ea typeface="HG創英角ﾎﾟｯﾌﾟ体" pitchFamily="49" charset="-128"/>
              </a:rPr>
              <a:t>キケン！</a:t>
            </a:r>
          </a:p>
        </p:txBody>
      </p:sp>
      <p:sp>
        <p:nvSpPr>
          <p:cNvPr id="5" name="角丸四角形 4"/>
          <p:cNvSpPr/>
          <p:nvPr/>
        </p:nvSpPr>
        <p:spPr>
          <a:xfrm>
            <a:off x="755650" y="374650"/>
            <a:ext cx="7416800" cy="1109663"/>
          </a:xfrm>
          <a:prstGeom prst="roundRect">
            <a:avLst/>
          </a:prstGeom>
          <a:solidFill>
            <a:srgbClr val="FF0000">
              <a:alpha val="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1391777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爆発 1 3"/>
          <p:cNvSpPr/>
          <p:nvPr/>
        </p:nvSpPr>
        <p:spPr>
          <a:xfrm>
            <a:off x="0" y="-315913"/>
            <a:ext cx="9144000" cy="2449513"/>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8851" name="タイトル 1"/>
          <p:cNvSpPr>
            <a:spLocks noGrp="1"/>
          </p:cNvSpPr>
          <p:nvPr>
            <p:ph type="title" idx="4294967295"/>
          </p:nvPr>
        </p:nvSpPr>
        <p:spPr>
          <a:xfrm>
            <a:off x="1979613" y="260350"/>
            <a:ext cx="6249987" cy="1239838"/>
          </a:xfrm>
        </p:spPr>
        <p:txBody>
          <a:bodyPr/>
          <a:lstStyle/>
          <a:p>
            <a:pPr eaLnBrk="1" hangingPunct="1"/>
            <a:r>
              <a:rPr lang="ja-JP" altLang="en-US" sz="4800" smtClean="0"/>
              <a:t>自分を守るために！</a:t>
            </a:r>
          </a:p>
        </p:txBody>
      </p:sp>
      <p:sp>
        <p:nvSpPr>
          <p:cNvPr id="78852" name="コンテンツ プレースホルダ 2"/>
          <p:cNvSpPr>
            <a:spLocks noGrp="1"/>
          </p:cNvSpPr>
          <p:nvPr>
            <p:ph sz="quarter" idx="4294967295"/>
          </p:nvPr>
        </p:nvSpPr>
        <p:spPr>
          <a:xfrm>
            <a:off x="457200" y="2133600"/>
            <a:ext cx="8229600" cy="4268788"/>
          </a:xfrm>
        </p:spPr>
        <p:txBody>
          <a:bodyPr/>
          <a:lstStyle/>
          <a:p>
            <a:pPr eaLnBrk="1" hangingPunct="1">
              <a:buFontTx/>
              <a:buNone/>
            </a:pPr>
            <a:r>
              <a:rPr lang="ja-JP" altLang="en-US" sz="4800" smtClean="0"/>
              <a:t>　病院や薬局で直接もらう薬や家族から渡された薬以外は、たとえ健康食品だと言われても</a:t>
            </a:r>
            <a:r>
              <a:rPr lang="ja-JP" altLang="en-US" sz="5400" smtClean="0">
                <a:solidFill>
                  <a:srgbClr val="FF0000"/>
                </a:solidFill>
                <a:latin typeface="HGP創英角ﾎﾟｯﾌﾟ体" pitchFamily="50" charset="-128"/>
                <a:ea typeface="HGP創英角ﾎﾟｯﾌﾟ体" pitchFamily="50" charset="-128"/>
              </a:rPr>
              <a:t>ゼッタイ</a:t>
            </a:r>
            <a:r>
              <a:rPr lang="ja-JP" altLang="en-US" sz="4800" smtClean="0"/>
              <a:t>に使ってはいけません</a:t>
            </a:r>
          </a:p>
        </p:txBody>
      </p:sp>
      <p:pic>
        <p:nvPicPr>
          <p:cNvPr id="5" name="図 9" descr="fpa_log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6286500"/>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5967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781300"/>
            <a:ext cx="4849812"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9" name="AutoShape 3"/>
          <p:cNvSpPr>
            <a:spLocks noChangeArrowheads="1"/>
          </p:cNvSpPr>
          <p:nvPr/>
        </p:nvSpPr>
        <p:spPr bwMode="auto">
          <a:xfrm>
            <a:off x="790575" y="228600"/>
            <a:ext cx="7561263" cy="3200400"/>
          </a:xfrm>
          <a:prstGeom prst="wedgeRoundRectCallout">
            <a:avLst>
              <a:gd name="adj1" fmla="val 19454"/>
              <a:gd name="adj2" fmla="val 66370"/>
              <a:gd name="adj3" fmla="val 16667"/>
            </a:avLst>
          </a:prstGeom>
          <a:solidFill>
            <a:srgbClr val="CCFFFF"/>
          </a:solidFill>
          <a:ln w="9525">
            <a:noFill/>
            <a:miter lim="800000"/>
            <a:headEnd/>
            <a:tailEnd/>
          </a:ln>
          <a:effectLst/>
        </p:spPr>
        <p:txBody>
          <a:bodyPr/>
          <a:lstStyle/>
          <a:p>
            <a:pPr>
              <a:defRPr/>
            </a:pPr>
            <a:endParaRPr lang="ja-JP" altLang="ja-JP" sz="8000" b="1">
              <a:solidFill>
                <a:srgbClr val="1C1C1C"/>
              </a:solidFill>
              <a:effectLst>
                <a:outerShdw blurRad="38100" dist="38100" dir="2700000" algn="tl">
                  <a:srgbClr val="000000"/>
                </a:outerShdw>
              </a:effectLst>
              <a:ea typeface="ＭＳ ゴシック" pitchFamily="49" charset="-128"/>
            </a:endParaRPr>
          </a:p>
        </p:txBody>
      </p:sp>
      <p:sp>
        <p:nvSpPr>
          <p:cNvPr id="132100" name="Text Box 4"/>
          <p:cNvSpPr txBox="1">
            <a:spLocks noChangeArrowheads="1"/>
          </p:cNvSpPr>
          <p:nvPr/>
        </p:nvSpPr>
        <p:spPr bwMode="auto">
          <a:xfrm>
            <a:off x="395288" y="3573463"/>
            <a:ext cx="6696992" cy="2830512"/>
          </a:xfrm>
          <a:prstGeom prst="rect">
            <a:avLst/>
          </a:prstGeom>
          <a:noFill/>
          <a:ln w="9525">
            <a:noFill/>
            <a:miter lim="800000"/>
            <a:headEnd/>
            <a:tailEnd/>
          </a:ln>
          <a:effectLst/>
        </p:spPr>
        <p:txBody>
          <a:bodyPr wrap="square">
            <a:spAutoFit/>
          </a:bodyPr>
          <a:lstStyle/>
          <a:p>
            <a:pPr>
              <a:buClr>
                <a:schemeClr val="accent2"/>
              </a:buClr>
              <a:defRPr/>
            </a:pPr>
            <a:r>
              <a:rPr lang="ja-JP" altLang="en-US" sz="4000" b="1" dirty="0">
                <a:solidFill>
                  <a:schemeClr val="accent2"/>
                </a:solidFill>
                <a:effectLst>
                  <a:outerShdw blurRad="38100" dist="38100" dir="2700000" algn="tl">
                    <a:srgbClr val="C0C0C0"/>
                  </a:outerShdw>
                </a:effectLst>
              </a:rPr>
              <a:t>・</a:t>
            </a:r>
            <a:r>
              <a:rPr lang="ja-JP" altLang="en-US" sz="4000" b="1" dirty="0">
                <a:solidFill>
                  <a:schemeClr val="accent2">
                    <a:lumMod val="75000"/>
                  </a:schemeClr>
                </a:solidFill>
                <a:effectLst>
                  <a:outerShdw blurRad="38100" dist="38100" dir="2700000" algn="tl">
                    <a:srgbClr val="C0C0C0"/>
                  </a:outerShdw>
                </a:effectLst>
              </a:rPr>
              <a:t>薬に頼らない健康な生活を！</a:t>
            </a:r>
            <a:endParaRPr lang="en-US" altLang="ja-JP" sz="4000" b="1" dirty="0">
              <a:solidFill>
                <a:schemeClr val="accent2">
                  <a:lumMod val="75000"/>
                </a:schemeClr>
              </a:solidFill>
              <a:effectLst>
                <a:outerShdw blurRad="38100" dist="38100" dir="2700000" algn="tl">
                  <a:srgbClr val="C0C0C0"/>
                </a:outerShdw>
              </a:effectLst>
            </a:endParaRPr>
          </a:p>
          <a:p>
            <a:pPr>
              <a:buClr>
                <a:schemeClr val="accent2"/>
              </a:buClr>
              <a:defRPr/>
            </a:pPr>
            <a:r>
              <a:rPr lang="ja-JP" altLang="en-US" sz="4000" b="1" dirty="0">
                <a:solidFill>
                  <a:schemeClr val="accent2">
                    <a:lumMod val="75000"/>
                  </a:schemeClr>
                </a:solidFill>
                <a:effectLst>
                  <a:outerShdw blurRad="38100" dist="38100" dir="2700000" algn="tl">
                    <a:srgbClr val="C0C0C0"/>
                  </a:outerShdw>
                </a:effectLst>
              </a:rPr>
              <a:t>・家族と薬やタバコ、乱用薬物について話してみよう！</a:t>
            </a:r>
          </a:p>
          <a:p>
            <a:pPr>
              <a:defRPr/>
            </a:pPr>
            <a:endParaRPr lang="ja-JP" altLang="en-US" dirty="0"/>
          </a:p>
        </p:txBody>
      </p:sp>
      <p:sp>
        <p:nvSpPr>
          <p:cNvPr id="79877" name="Text Box 7"/>
          <p:cNvSpPr txBox="1">
            <a:spLocks noChangeArrowheads="1"/>
          </p:cNvSpPr>
          <p:nvPr/>
        </p:nvSpPr>
        <p:spPr bwMode="auto">
          <a:xfrm>
            <a:off x="893763" y="334963"/>
            <a:ext cx="7354887"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kumimoji="1" sz="2900">
                <a:solidFill>
                  <a:schemeClr val="tx1"/>
                </a:solidFill>
                <a:latin typeface="Tw Cen MT" pitchFamily="34" charset="0"/>
                <a:ea typeface="HGPｺﾞｼｯｸE"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Tw Cen MT" pitchFamily="34" charset="0"/>
                <a:ea typeface="HGPｺﾞｼｯｸE" pitchFamily="50" charset="-128"/>
              </a:defRPr>
            </a:lvl2pPr>
            <a:lvl3pPr marL="1143000" indent="-228600" eaLnBrk="0" hangingPunct="0">
              <a:spcBef>
                <a:spcPts val="500"/>
              </a:spcBef>
              <a:buClr>
                <a:schemeClr val="accent2"/>
              </a:buClr>
              <a:buSzPct val="75000"/>
              <a:buFont typeface="Wingdings" pitchFamily="2" charset="2"/>
              <a:buChar char=""/>
              <a:defRPr kumimoji="1" sz="2300">
                <a:solidFill>
                  <a:schemeClr val="tx1"/>
                </a:solidFill>
                <a:latin typeface="Tw Cen MT" pitchFamily="34" charset="0"/>
                <a:ea typeface="HGPｺﾞｼｯｸE" pitchFamily="50" charset="-128"/>
              </a:defRPr>
            </a:lvl3pPr>
            <a:lvl4pPr marL="1600200" indent="-228600" eaLnBrk="0" hangingPunct="0">
              <a:spcBef>
                <a:spcPts val="400"/>
              </a:spcBef>
              <a:buClr>
                <a:srgbClr val="A5AB81"/>
              </a:buClr>
              <a:buSzPct val="75000"/>
              <a:buFont typeface="Wingdings" pitchFamily="2" charset="2"/>
              <a:buChar char=""/>
              <a:defRPr kumimoji="1" sz="2000">
                <a:solidFill>
                  <a:schemeClr val="tx1"/>
                </a:solidFill>
                <a:latin typeface="Tw Cen MT" pitchFamily="34" charset="0"/>
                <a:ea typeface="HGPｺﾞｼｯｸE" pitchFamily="50" charset="-128"/>
              </a:defRPr>
            </a:lvl4pPr>
            <a:lvl5pPr marL="2057400" indent="-228600" eaLnBrk="0" hangingPunct="0">
              <a:spcBef>
                <a:spcPts val="400"/>
              </a:spcBef>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5pPr>
            <a:lvl6pPr marL="25146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6pPr>
            <a:lvl7pPr marL="29718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7pPr>
            <a:lvl8pPr marL="34290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8pPr>
            <a:lvl9pPr marL="38862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9pPr>
          </a:lstStyle>
          <a:p>
            <a:pPr algn="ctr" eaLnBrk="1" hangingPunct="1">
              <a:lnSpc>
                <a:spcPct val="120000"/>
              </a:lnSpc>
              <a:spcBef>
                <a:spcPct val="0"/>
              </a:spcBef>
              <a:buClrTx/>
              <a:buSzTx/>
              <a:buFontTx/>
              <a:buNone/>
            </a:pPr>
            <a:r>
              <a:rPr lang="ja-JP" altLang="en-US" sz="7200" b="1">
                <a:solidFill>
                  <a:srgbClr val="1C1C1C"/>
                </a:solidFill>
                <a:latin typeface="Arial" charset="0"/>
                <a:ea typeface="ＭＳ Ｐゴシック" pitchFamily="50" charset="-128"/>
              </a:rPr>
              <a:t>体と心を健康に</a:t>
            </a:r>
          </a:p>
          <a:p>
            <a:pPr algn="ctr" eaLnBrk="1" hangingPunct="1">
              <a:lnSpc>
                <a:spcPct val="120000"/>
              </a:lnSpc>
              <a:spcBef>
                <a:spcPct val="0"/>
              </a:spcBef>
              <a:buClrTx/>
              <a:buSzTx/>
              <a:buFontTx/>
              <a:buNone/>
            </a:pPr>
            <a:r>
              <a:rPr lang="ja-JP" altLang="en-US" sz="7200" b="1">
                <a:solidFill>
                  <a:srgbClr val="1C1C1C"/>
                </a:solidFill>
                <a:latin typeface="Arial" charset="0"/>
                <a:ea typeface="ＭＳ Ｐゴシック" pitchFamily="50" charset="-128"/>
              </a:rPr>
              <a:t>　保ちましょう！</a:t>
            </a:r>
            <a:endParaRPr lang="ja-JP" altLang="en-US" sz="7200">
              <a:latin typeface="Arial" charset="0"/>
              <a:ea typeface="ＭＳ Ｐゴシック" pitchFamily="50" charset="-128"/>
            </a:endParaRPr>
          </a:p>
        </p:txBody>
      </p:sp>
      <p:sp>
        <p:nvSpPr>
          <p:cNvPr id="79878" name="Text Box 8"/>
          <p:cNvSpPr txBox="1">
            <a:spLocks noChangeArrowheads="1"/>
          </p:cNvSpPr>
          <p:nvPr/>
        </p:nvSpPr>
        <p:spPr bwMode="auto">
          <a:xfrm>
            <a:off x="1692275" y="439738"/>
            <a:ext cx="47609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itchFamily="2" charset="2"/>
              <a:buChar char=""/>
              <a:defRPr kumimoji="1" sz="2900">
                <a:solidFill>
                  <a:schemeClr val="tx1"/>
                </a:solidFill>
                <a:latin typeface="Tw Cen MT" pitchFamily="34" charset="0"/>
                <a:ea typeface="HGPｺﾞｼｯｸE"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Tw Cen MT" pitchFamily="34" charset="0"/>
                <a:ea typeface="HGPｺﾞｼｯｸE" pitchFamily="50" charset="-128"/>
              </a:defRPr>
            </a:lvl2pPr>
            <a:lvl3pPr marL="1143000" indent="-228600" eaLnBrk="0" hangingPunct="0">
              <a:spcBef>
                <a:spcPts val="500"/>
              </a:spcBef>
              <a:buClr>
                <a:schemeClr val="accent2"/>
              </a:buClr>
              <a:buSzPct val="75000"/>
              <a:buFont typeface="Wingdings" pitchFamily="2" charset="2"/>
              <a:buChar char=""/>
              <a:defRPr kumimoji="1" sz="2300">
                <a:solidFill>
                  <a:schemeClr val="tx1"/>
                </a:solidFill>
                <a:latin typeface="Tw Cen MT" pitchFamily="34" charset="0"/>
                <a:ea typeface="HGPｺﾞｼｯｸE" pitchFamily="50" charset="-128"/>
              </a:defRPr>
            </a:lvl3pPr>
            <a:lvl4pPr marL="1600200" indent="-228600" eaLnBrk="0" hangingPunct="0">
              <a:spcBef>
                <a:spcPts val="400"/>
              </a:spcBef>
              <a:buClr>
                <a:srgbClr val="A5AB81"/>
              </a:buClr>
              <a:buSzPct val="75000"/>
              <a:buFont typeface="Wingdings" pitchFamily="2" charset="2"/>
              <a:buChar char=""/>
              <a:defRPr kumimoji="1" sz="2000">
                <a:solidFill>
                  <a:schemeClr val="tx1"/>
                </a:solidFill>
                <a:latin typeface="Tw Cen MT" pitchFamily="34" charset="0"/>
                <a:ea typeface="HGPｺﾞｼｯｸE" pitchFamily="50" charset="-128"/>
              </a:defRPr>
            </a:lvl4pPr>
            <a:lvl5pPr marL="2057400" indent="-228600" eaLnBrk="0" hangingPunct="0">
              <a:spcBef>
                <a:spcPts val="400"/>
              </a:spcBef>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5pPr>
            <a:lvl6pPr marL="25146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6pPr>
            <a:lvl7pPr marL="29718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7pPr>
            <a:lvl8pPr marL="34290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8pPr>
            <a:lvl9pPr marL="38862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9pPr>
          </a:lstStyle>
          <a:p>
            <a:pPr eaLnBrk="1" hangingPunct="1">
              <a:spcBef>
                <a:spcPct val="0"/>
              </a:spcBef>
              <a:buClrTx/>
              <a:buSzTx/>
              <a:buFontTx/>
              <a:buNone/>
            </a:pPr>
            <a:r>
              <a:rPr lang="ja-JP" altLang="en-US" sz="1600">
                <a:latin typeface="Arial" charset="0"/>
                <a:ea typeface="ＭＳ Ｐゴシック" pitchFamily="50" charset="-128"/>
              </a:rPr>
              <a:t>からだ　　　　　　　　こころ　　　　　　　　　　けん　　　こう</a:t>
            </a:r>
          </a:p>
        </p:txBody>
      </p:sp>
      <p:sp>
        <p:nvSpPr>
          <p:cNvPr id="79879" name="Text Box 9"/>
          <p:cNvSpPr txBox="1">
            <a:spLocks noChangeArrowheads="1"/>
          </p:cNvSpPr>
          <p:nvPr/>
        </p:nvSpPr>
        <p:spPr bwMode="auto">
          <a:xfrm>
            <a:off x="2382838" y="1781175"/>
            <a:ext cx="534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itchFamily="2" charset="2"/>
              <a:buChar char=""/>
              <a:defRPr kumimoji="1" sz="2900">
                <a:solidFill>
                  <a:schemeClr val="tx1"/>
                </a:solidFill>
                <a:latin typeface="Tw Cen MT" pitchFamily="34" charset="0"/>
                <a:ea typeface="HGPｺﾞｼｯｸE"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Tw Cen MT" pitchFamily="34" charset="0"/>
                <a:ea typeface="HGPｺﾞｼｯｸE" pitchFamily="50" charset="-128"/>
              </a:defRPr>
            </a:lvl2pPr>
            <a:lvl3pPr marL="1143000" indent="-228600" eaLnBrk="0" hangingPunct="0">
              <a:spcBef>
                <a:spcPts val="500"/>
              </a:spcBef>
              <a:buClr>
                <a:schemeClr val="accent2"/>
              </a:buClr>
              <a:buSzPct val="75000"/>
              <a:buFont typeface="Wingdings" pitchFamily="2" charset="2"/>
              <a:buChar char=""/>
              <a:defRPr kumimoji="1" sz="2300">
                <a:solidFill>
                  <a:schemeClr val="tx1"/>
                </a:solidFill>
                <a:latin typeface="Tw Cen MT" pitchFamily="34" charset="0"/>
                <a:ea typeface="HGPｺﾞｼｯｸE" pitchFamily="50" charset="-128"/>
              </a:defRPr>
            </a:lvl3pPr>
            <a:lvl4pPr marL="1600200" indent="-228600" eaLnBrk="0" hangingPunct="0">
              <a:spcBef>
                <a:spcPts val="400"/>
              </a:spcBef>
              <a:buClr>
                <a:srgbClr val="A5AB81"/>
              </a:buClr>
              <a:buSzPct val="75000"/>
              <a:buFont typeface="Wingdings" pitchFamily="2" charset="2"/>
              <a:buChar char=""/>
              <a:defRPr kumimoji="1" sz="2000">
                <a:solidFill>
                  <a:schemeClr val="tx1"/>
                </a:solidFill>
                <a:latin typeface="Tw Cen MT" pitchFamily="34" charset="0"/>
                <a:ea typeface="HGPｺﾞｼｯｸE" pitchFamily="50" charset="-128"/>
              </a:defRPr>
            </a:lvl4pPr>
            <a:lvl5pPr marL="2057400" indent="-228600" eaLnBrk="0" hangingPunct="0">
              <a:spcBef>
                <a:spcPts val="400"/>
              </a:spcBef>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5pPr>
            <a:lvl6pPr marL="25146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6pPr>
            <a:lvl7pPr marL="29718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7pPr>
            <a:lvl8pPr marL="34290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8pPr>
            <a:lvl9pPr marL="38862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9pPr>
          </a:lstStyle>
          <a:p>
            <a:pPr eaLnBrk="1" hangingPunct="1">
              <a:spcBef>
                <a:spcPct val="0"/>
              </a:spcBef>
              <a:buClrTx/>
              <a:buSzTx/>
              <a:buFontTx/>
              <a:buNone/>
            </a:pPr>
            <a:r>
              <a:rPr lang="ja-JP" altLang="en-US" sz="1600">
                <a:latin typeface="Arial" charset="0"/>
                <a:ea typeface="ＭＳ Ｐゴシック" pitchFamily="50" charset="-128"/>
              </a:rPr>
              <a:t>たも</a:t>
            </a:r>
          </a:p>
        </p:txBody>
      </p:sp>
      <p:sp>
        <p:nvSpPr>
          <p:cNvPr id="79880" name="Text Box 12"/>
          <p:cNvSpPr txBox="1">
            <a:spLocks noChangeArrowheads="1"/>
          </p:cNvSpPr>
          <p:nvPr/>
        </p:nvSpPr>
        <p:spPr bwMode="auto">
          <a:xfrm>
            <a:off x="0" y="6583363"/>
            <a:ext cx="1754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itchFamily="2" charset="2"/>
              <a:buChar char=""/>
              <a:defRPr kumimoji="1" sz="2900">
                <a:solidFill>
                  <a:schemeClr val="tx1"/>
                </a:solidFill>
                <a:latin typeface="Tw Cen MT" pitchFamily="34" charset="0"/>
                <a:ea typeface="HGPｺﾞｼｯｸE"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Tw Cen MT" pitchFamily="34" charset="0"/>
                <a:ea typeface="HGPｺﾞｼｯｸE" pitchFamily="50" charset="-128"/>
              </a:defRPr>
            </a:lvl2pPr>
            <a:lvl3pPr marL="1143000" indent="-228600" eaLnBrk="0" hangingPunct="0">
              <a:spcBef>
                <a:spcPts val="500"/>
              </a:spcBef>
              <a:buClr>
                <a:schemeClr val="accent2"/>
              </a:buClr>
              <a:buSzPct val="75000"/>
              <a:buFont typeface="Wingdings" pitchFamily="2" charset="2"/>
              <a:buChar char=""/>
              <a:defRPr kumimoji="1" sz="2300">
                <a:solidFill>
                  <a:schemeClr val="tx1"/>
                </a:solidFill>
                <a:latin typeface="Tw Cen MT" pitchFamily="34" charset="0"/>
                <a:ea typeface="HGPｺﾞｼｯｸE" pitchFamily="50" charset="-128"/>
              </a:defRPr>
            </a:lvl3pPr>
            <a:lvl4pPr marL="1600200" indent="-228600" eaLnBrk="0" hangingPunct="0">
              <a:spcBef>
                <a:spcPts val="400"/>
              </a:spcBef>
              <a:buClr>
                <a:srgbClr val="A5AB81"/>
              </a:buClr>
              <a:buSzPct val="75000"/>
              <a:buFont typeface="Wingdings" pitchFamily="2" charset="2"/>
              <a:buChar char=""/>
              <a:defRPr kumimoji="1" sz="2000">
                <a:solidFill>
                  <a:schemeClr val="tx1"/>
                </a:solidFill>
                <a:latin typeface="Tw Cen MT" pitchFamily="34" charset="0"/>
                <a:ea typeface="HGPｺﾞｼｯｸE" pitchFamily="50" charset="-128"/>
              </a:defRPr>
            </a:lvl4pPr>
            <a:lvl5pPr marL="2057400" indent="-228600" eaLnBrk="0" hangingPunct="0">
              <a:spcBef>
                <a:spcPts val="400"/>
              </a:spcBef>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5pPr>
            <a:lvl6pPr marL="25146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6pPr>
            <a:lvl7pPr marL="29718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7pPr>
            <a:lvl8pPr marL="34290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8pPr>
            <a:lvl9pPr marL="38862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9pPr>
          </a:lstStyle>
          <a:p>
            <a:pPr algn="ctr" eaLnBrk="1" hangingPunct="1">
              <a:spcBef>
                <a:spcPct val="50000"/>
              </a:spcBef>
              <a:buClrTx/>
              <a:buSzTx/>
              <a:buFontTx/>
              <a:buNone/>
            </a:pPr>
            <a:r>
              <a:rPr lang="ja-JP" altLang="en-US" sz="1200">
                <a:latin typeface="Times New Roman" pitchFamily="18" charset="0"/>
                <a:ea typeface="ＭＳ Ｐゴシック" pitchFamily="50" charset="-128"/>
              </a:rPr>
              <a:t>くすりの適正使用協議会</a:t>
            </a:r>
          </a:p>
        </p:txBody>
      </p:sp>
    </p:spTree>
    <p:extLst>
      <p:ext uri="{BB962C8B-B14F-4D97-AF65-F5344CB8AC3E}">
        <p14:creationId xmlns:p14="http://schemas.microsoft.com/office/powerpoint/2010/main" val="4909221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Object 2"/>
          <p:cNvGraphicFramePr>
            <a:graphicFrameLocks noChangeAspect="1"/>
          </p:cNvGraphicFramePr>
          <p:nvPr/>
        </p:nvGraphicFramePr>
        <p:xfrm>
          <a:off x="3563938" y="2420938"/>
          <a:ext cx="2079625" cy="3125787"/>
        </p:xfrm>
        <a:graphic>
          <a:graphicData uri="http://schemas.openxmlformats.org/presentationml/2006/ole">
            <mc:AlternateContent xmlns:mc="http://schemas.openxmlformats.org/markup-compatibility/2006">
              <mc:Choice xmlns:v="urn:schemas-microsoft-com:vml" Requires="v">
                <p:oleObj spid="_x0000_s53255" name="Image" r:id="rId4" imgW="2374603" imgH="3568254" progId="">
                  <p:embed/>
                </p:oleObj>
              </mc:Choice>
              <mc:Fallback>
                <p:oleObj name="Image" r:id="rId4" imgW="2374603" imgH="356825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938" y="2420938"/>
                        <a:ext cx="2079625" cy="312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899" name="AutoShape 4"/>
          <p:cNvSpPr>
            <a:spLocks noChangeArrowheads="1"/>
          </p:cNvSpPr>
          <p:nvPr/>
        </p:nvSpPr>
        <p:spPr bwMode="auto">
          <a:xfrm>
            <a:off x="2714625" y="428625"/>
            <a:ext cx="4140200" cy="1260475"/>
          </a:xfrm>
          <a:prstGeom prst="wedgeRoundRectCallout">
            <a:avLst>
              <a:gd name="adj1" fmla="val 10148"/>
              <a:gd name="adj2" fmla="val 110667"/>
              <a:gd name="adj3" fmla="val 16667"/>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kumimoji="1" sz="2900">
                <a:solidFill>
                  <a:schemeClr val="tx1"/>
                </a:solidFill>
                <a:latin typeface="Tw Cen MT" pitchFamily="34" charset="0"/>
                <a:ea typeface="HGPｺﾞｼｯｸE"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Tw Cen MT" pitchFamily="34" charset="0"/>
                <a:ea typeface="HGPｺﾞｼｯｸE" pitchFamily="50" charset="-128"/>
              </a:defRPr>
            </a:lvl2pPr>
            <a:lvl3pPr marL="1143000" indent="-228600" eaLnBrk="0" hangingPunct="0">
              <a:spcBef>
                <a:spcPts val="500"/>
              </a:spcBef>
              <a:buClr>
                <a:schemeClr val="accent2"/>
              </a:buClr>
              <a:buSzPct val="75000"/>
              <a:buFont typeface="Wingdings" pitchFamily="2" charset="2"/>
              <a:buChar char=""/>
              <a:defRPr kumimoji="1" sz="2300">
                <a:solidFill>
                  <a:schemeClr val="tx1"/>
                </a:solidFill>
                <a:latin typeface="Tw Cen MT" pitchFamily="34" charset="0"/>
                <a:ea typeface="HGPｺﾞｼｯｸE" pitchFamily="50" charset="-128"/>
              </a:defRPr>
            </a:lvl3pPr>
            <a:lvl4pPr marL="1600200" indent="-228600" eaLnBrk="0" hangingPunct="0">
              <a:spcBef>
                <a:spcPts val="400"/>
              </a:spcBef>
              <a:buClr>
                <a:srgbClr val="A5AB81"/>
              </a:buClr>
              <a:buSzPct val="75000"/>
              <a:buFont typeface="Wingdings" pitchFamily="2" charset="2"/>
              <a:buChar char=""/>
              <a:defRPr kumimoji="1" sz="2000">
                <a:solidFill>
                  <a:schemeClr val="tx1"/>
                </a:solidFill>
                <a:latin typeface="Tw Cen MT" pitchFamily="34" charset="0"/>
                <a:ea typeface="HGPｺﾞｼｯｸE" pitchFamily="50" charset="-128"/>
              </a:defRPr>
            </a:lvl4pPr>
            <a:lvl5pPr marL="2057400" indent="-228600" eaLnBrk="0" hangingPunct="0">
              <a:spcBef>
                <a:spcPts val="400"/>
              </a:spcBef>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5pPr>
            <a:lvl6pPr marL="25146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6pPr>
            <a:lvl7pPr marL="29718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7pPr>
            <a:lvl8pPr marL="34290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8pPr>
            <a:lvl9pPr marL="38862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9pPr>
          </a:lstStyle>
          <a:p>
            <a:pPr algn="ctr" eaLnBrk="1" hangingPunct="1">
              <a:spcBef>
                <a:spcPct val="0"/>
              </a:spcBef>
              <a:buClrTx/>
              <a:buSzTx/>
              <a:buFontTx/>
              <a:buNone/>
            </a:pPr>
            <a:endParaRPr lang="ja-JP" altLang="ja-JP" sz="1800">
              <a:latin typeface="Arial" charset="0"/>
              <a:ea typeface="ＭＳ Ｐゴシック" pitchFamily="50" charset="-128"/>
            </a:endParaRPr>
          </a:p>
        </p:txBody>
      </p:sp>
      <p:sp>
        <p:nvSpPr>
          <p:cNvPr id="80900" name="Text Box 5"/>
          <p:cNvSpPr txBox="1">
            <a:spLocks noChangeArrowheads="1"/>
          </p:cNvSpPr>
          <p:nvPr/>
        </p:nvSpPr>
        <p:spPr bwMode="auto">
          <a:xfrm>
            <a:off x="3714750" y="571500"/>
            <a:ext cx="1825625" cy="8239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itchFamily="2" charset="2"/>
              <a:buChar char=""/>
              <a:defRPr kumimoji="1" sz="2900">
                <a:solidFill>
                  <a:schemeClr val="tx1"/>
                </a:solidFill>
                <a:latin typeface="Tw Cen MT" pitchFamily="34" charset="0"/>
                <a:ea typeface="HGPｺﾞｼｯｸE"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Tw Cen MT" pitchFamily="34" charset="0"/>
                <a:ea typeface="HGPｺﾞｼｯｸE" pitchFamily="50" charset="-128"/>
              </a:defRPr>
            </a:lvl2pPr>
            <a:lvl3pPr marL="1143000" indent="-228600" eaLnBrk="0" hangingPunct="0">
              <a:spcBef>
                <a:spcPts val="500"/>
              </a:spcBef>
              <a:buClr>
                <a:schemeClr val="accent2"/>
              </a:buClr>
              <a:buSzPct val="75000"/>
              <a:buFont typeface="Wingdings" pitchFamily="2" charset="2"/>
              <a:buChar char=""/>
              <a:defRPr kumimoji="1" sz="2300">
                <a:solidFill>
                  <a:schemeClr val="tx1"/>
                </a:solidFill>
                <a:latin typeface="Tw Cen MT" pitchFamily="34" charset="0"/>
                <a:ea typeface="HGPｺﾞｼｯｸE" pitchFamily="50" charset="-128"/>
              </a:defRPr>
            </a:lvl3pPr>
            <a:lvl4pPr marL="1600200" indent="-228600" eaLnBrk="0" hangingPunct="0">
              <a:spcBef>
                <a:spcPts val="400"/>
              </a:spcBef>
              <a:buClr>
                <a:srgbClr val="A5AB81"/>
              </a:buClr>
              <a:buSzPct val="75000"/>
              <a:buFont typeface="Wingdings" pitchFamily="2" charset="2"/>
              <a:buChar char=""/>
              <a:defRPr kumimoji="1" sz="2000">
                <a:solidFill>
                  <a:schemeClr val="tx1"/>
                </a:solidFill>
                <a:latin typeface="Tw Cen MT" pitchFamily="34" charset="0"/>
                <a:ea typeface="HGPｺﾞｼｯｸE" pitchFamily="50" charset="-128"/>
              </a:defRPr>
            </a:lvl4pPr>
            <a:lvl5pPr marL="2057400" indent="-228600" eaLnBrk="0" hangingPunct="0">
              <a:spcBef>
                <a:spcPts val="400"/>
              </a:spcBef>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5pPr>
            <a:lvl6pPr marL="25146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6pPr>
            <a:lvl7pPr marL="29718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7pPr>
            <a:lvl8pPr marL="34290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8pPr>
            <a:lvl9pPr marL="38862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9pPr>
          </a:lstStyle>
          <a:p>
            <a:pPr eaLnBrk="1" hangingPunct="1">
              <a:spcBef>
                <a:spcPct val="0"/>
              </a:spcBef>
              <a:buClrTx/>
              <a:buSzTx/>
              <a:buFontTx/>
              <a:buNone/>
            </a:pPr>
            <a:r>
              <a:rPr lang="ja-JP" altLang="en-US" sz="4800">
                <a:solidFill>
                  <a:schemeClr val="bg1"/>
                </a:solidFill>
                <a:latin typeface="Arial" charset="0"/>
                <a:ea typeface="ＭＳ Ｐゴシック" pitchFamily="50" charset="-128"/>
              </a:rPr>
              <a:t>おわり</a:t>
            </a:r>
          </a:p>
        </p:txBody>
      </p:sp>
      <p:sp>
        <p:nvSpPr>
          <p:cNvPr id="48133" name="Text Box 6"/>
          <p:cNvSpPr txBox="1">
            <a:spLocks noChangeArrowheads="1"/>
          </p:cNvSpPr>
          <p:nvPr/>
        </p:nvSpPr>
        <p:spPr bwMode="auto">
          <a:xfrm>
            <a:off x="571500" y="2714625"/>
            <a:ext cx="3929063" cy="1865313"/>
          </a:xfrm>
          <a:prstGeom prst="rect">
            <a:avLst/>
          </a:prstGeom>
          <a:noFill/>
          <a:ln w="9525">
            <a:noFill/>
            <a:miter lim="800000"/>
            <a:headEnd/>
            <a:tailEnd/>
          </a:ln>
        </p:spPr>
        <p:txBody>
          <a:bodyPr>
            <a:spAutoFit/>
          </a:bodyPr>
          <a:lstStyle/>
          <a:p>
            <a:pPr>
              <a:lnSpc>
                <a:spcPct val="120000"/>
              </a:lnSpc>
              <a:defRPr/>
            </a:pPr>
            <a:r>
              <a:rPr lang="ja-JP" altLang="en-US" sz="3200" b="1" dirty="0">
                <a:latin typeface="+mj-ea"/>
                <a:ea typeface="+mj-ea"/>
              </a:rPr>
              <a:t>くすりの正しい</a:t>
            </a:r>
          </a:p>
          <a:p>
            <a:pPr>
              <a:lnSpc>
                <a:spcPct val="120000"/>
              </a:lnSpc>
              <a:defRPr/>
            </a:pPr>
            <a:r>
              <a:rPr lang="ja-JP" altLang="en-US" sz="3200" b="1" dirty="0">
                <a:latin typeface="+mj-ea"/>
                <a:ea typeface="+mj-ea"/>
              </a:rPr>
              <a:t>使い方は</a:t>
            </a:r>
          </a:p>
          <a:p>
            <a:pPr>
              <a:lnSpc>
                <a:spcPct val="120000"/>
              </a:lnSpc>
              <a:defRPr/>
            </a:pPr>
            <a:r>
              <a:rPr lang="ja-JP" altLang="en-US" sz="3200" b="1" dirty="0">
                <a:latin typeface="+mj-ea"/>
                <a:ea typeface="+mj-ea"/>
              </a:rPr>
              <a:t>わかったかな？</a:t>
            </a:r>
          </a:p>
        </p:txBody>
      </p:sp>
      <p:sp>
        <p:nvSpPr>
          <p:cNvPr id="80902" name="Text Box 11"/>
          <p:cNvSpPr txBox="1">
            <a:spLocks noChangeArrowheads="1"/>
          </p:cNvSpPr>
          <p:nvPr/>
        </p:nvSpPr>
        <p:spPr bwMode="auto">
          <a:xfrm>
            <a:off x="0" y="6583363"/>
            <a:ext cx="1754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itchFamily="2" charset="2"/>
              <a:buChar char=""/>
              <a:defRPr kumimoji="1" sz="2900">
                <a:solidFill>
                  <a:schemeClr val="tx1"/>
                </a:solidFill>
                <a:latin typeface="Tw Cen MT" pitchFamily="34" charset="0"/>
                <a:ea typeface="HGPｺﾞｼｯｸE"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Tw Cen MT" pitchFamily="34" charset="0"/>
                <a:ea typeface="HGPｺﾞｼｯｸE" pitchFamily="50" charset="-128"/>
              </a:defRPr>
            </a:lvl2pPr>
            <a:lvl3pPr marL="1143000" indent="-228600" eaLnBrk="0" hangingPunct="0">
              <a:spcBef>
                <a:spcPts val="500"/>
              </a:spcBef>
              <a:buClr>
                <a:schemeClr val="accent2"/>
              </a:buClr>
              <a:buSzPct val="75000"/>
              <a:buFont typeface="Wingdings" pitchFamily="2" charset="2"/>
              <a:buChar char=""/>
              <a:defRPr kumimoji="1" sz="2300">
                <a:solidFill>
                  <a:schemeClr val="tx1"/>
                </a:solidFill>
                <a:latin typeface="Tw Cen MT" pitchFamily="34" charset="0"/>
                <a:ea typeface="HGPｺﾞｼｯｸE" pitchFamily="50" charset="-128"/>
              </a:defRPr>
            </a:lvl3pPr>
            <a:lvl4pPr marL="1600200" indent="-228600" eaLnBrk="0" hangingPunct="0">
              <a:spcBef>
                <a:spcPts val="400"/>
              </a:spcBef>
              <a:buClr>
                <a:srgbClr val="A5AB81"/>
              </a:buClr>
              <a:buSzPct val="75000"/>
              <a:buFont typeface="Wingdings" pitchFamily="2" charset="2"/>
              <a:buChar char=""/>
              <a:defRPr kumimoji="1" sz="2000">
                <a:solidFill>
                  <a:schemeClr val="tx1"/>
                </a:solidFill>
                <a:latin typeface="Tw Cen MT" pitchFamily="34" charset="0"/>
                <a:ea typeface="HGPｺﾞｼｯｸE" pitchFamily="50" charset="-128"/>
              </a:defRPr>
            </a:lvl4pPr>
            <a:lvl5pPr marL="2057400" indent="-228600" eaLnBrk="0" hangingPunct="0">
              <a:spcBef>
                <a:spcPts val="400"/>
              </a:spcBef>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5pPr>
            <a:lvl6pPr marL="25146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6pPr>
            <a:lvl7pPr marL="29718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7pPr>
            <a:lvl8pPr marL="34290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8pPr>
            <a:lvl9pPr marL="3886200" indent="-228600" eaLnBrk="0" fontAlgn="base" hangingPunct="0">
              <a:spcBef>
                <a:spcPts val="400"/>
              </a:spcBef>
              <a:spcAft>
                <a:spcPct val="0"/>
              </a:spcAft>
              <a:buClr>
                <a:srgbClr val="D8B25C"/>
              </a:buClr>
              <a:buSzPct val="65000"/>
              <a:buFont typeface="Wingdings" pitchFamily="2" charset="2"/>
              <a:buChar char=""/>
              <a:defRPr kumimoji="1" sz="2000">
                <a:solidFill>
                  <a:schemeClr val="tx1"/>
                </a:solidFill>
                <a:latin typeface="Tw Cen MT" pitchFamily="34" charset="0"/>
                <a:ea typeface="HGPｺﾞｼｯｸE" pitchFamily="50" charset="-128"/>
              </a:defRPr>
            </a:lvl9pPr>
          </a:lstStyle>
          <a:p>
            <a:pPr algn="ctr" eaLnBrk="1" hangingPunct="1">
              <a:spcBef>
                <a:spcPct val="50000"/>
              </a:spcBef>
              <a:buClrTx/>
              <a:buSzTx/>
              <a:buFontTx/>
              <a:buNone/>
            </a:pPr>
            <a:r>
              <a:rPr lang="ja-JP" altLang="en-US" sz="1200">
                <a:latin typeface="Times New Roman" pitchFamily="18" charset="0"/>
                <a:ea typeface="ＭＳ Ｐゴシック" pitchFamily="50" charset="-128"/>
              </a:rPr>
              <a:t>くすりの適正使用協議会</a:t>
            </a:r>
          </a:p>
        </p:txBody>
      </p:sp>
      <p:pic>
        <p:nvPicPr>
          <p:cNvPr id="80903" name="図 7" descr="おくすり相談薬局ロゴシール.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53050" y="5359400"/>
            <a:ext cx="379095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322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6732588" y="4437063"/>
            <a:ext cx="10048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endParaRPr lang="ja-JP" altLang="ja-JP" sz="1400">
              <a:latin typeface="Times New Roman" pitchFamily="18" charset="0"/>
            </a:endParaRPr>
          </a:p>
        </p:txBody>
      </p:sp>
      <p:sp>
        <p:nvSpPr>
          <p:cNvPr id="26627" name="Text Box 4"/>
          <p:cNvSpPr txBox="1">
            <a:spLocks noChangeArrowheads="1"/>
          </p:cNvSpPr>
          <p:nvPr/>
        </p:nvSpPr>
        <p:spPr bwMode="auto">
          <a:xfrm>
            <a:off x="0" y="6583363"/>
            <a:ext cx="1754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r>
              <a:rPr lang="ja-JP" altLang="en-US" sz="1200">
                <a:latin typeface="Times New Roman" pitchFamily="18" charset="0"/>
              </a:rPr>
              <a:t>くすりの適正使用協議会</a:t>
            </a:r>
          </a:p>
        </p:txBody>
      </p:sp>
      <p:sp>
        <p:nvSpPr>
          <p:cNvPr id="11" name="角丸四角形 10"/>
          <p:cNvSpPr/>
          <p:nvPr/>
        </p:nvSpPr>
        <p:spPr>
          <a:xfrm>
            <a:off x="390525" y="190500"/>
            <a:ext cx="8358188" cy="935038"/>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200">
                <a:solidFill>
                  <a:schemeClr val="tx1"/>
                </a:solidFill>
              </a:rPr>
              <a:t>～薬の決まりを知るために～</a:t>
            </a:r>
          </a:p>
          <a:p>
            <a:pPr algn="ctr" eaLnBrk="1" hangingPunct="1">
              <a:defRPr/>
            </a:pPr>
            <a:r>
              <a:rPr lang="ja-JP" altLang="en-US" sz="3200">
                <a:solidFill>
                  <a:schemeClr val="tx1"/>
                </a:solidFill>
              </a:rPr>
              <a:t>薬の旅</a:t>
            </a:r>
          </a:p>
        </p:txBody>
      </p:sp>
      <p:sp>
        <p:nvSpPr>
          <p:cNvPr id="26629" name="Rectangle 29"/>
          <p:cNvSpPr>
            <a:spLocks noChangeArrowheads="1"/>
          </p:cNvSpPr>
          <p:nvPr/>
        </p:nvSpPr>
        <p:spPr bwMode="auto">
          <a:xfrm>
            <a:off x="323850" y="1125538"/>
            <a:ext cx="8569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800">
                <a:solidFill>
                  <a:srgbClr val="1C1C1C"/>
                </a:solidFill>
                <a:latin typeface="Times New Roman" pitchFamily="18" charset="0"/>
              </a:rPr>
              <a:t>薬は、血液の中に入ってはじめて効果を発揮します。</a:t>
            </a:r>
          </a:p>
        </p:txBody>
      </p:sp>
      <p:pic>
        <p:nvPicPr>
          <p:cNvPr id="26630" name="Picture 6" descr="kusuri_movie03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628775"/>
            <a:ext cx="662463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900113" y="2997200"/>
            <a:ext cx="6624637" cy="2520950"/>
            <a:chOff x="567" y="2024"/>
            <a:chExt cx="4173" cy="1588"/>
          </a:xfrm>
        </p:grpSpPr>
        <p:grpSp>
          <p:nvGrpSpPr>
            <p:cNvPr id="27676" name="Group 3"/>
            <p:cNvGrpSpPr>
              <a:grpSpLocks/>
            </p:cNvGrpSpPr>
            <p:nvPr/>
          </p:nvGrpSpPr>
          <p:grpSpPr bwMode="auto">
            <a:xfrm>
              <a:off x="567" y="2024"/>
              <a:ext cx="4173" cy="1588"/>
              <a:chOff x="703" y="1706"/>
              <a:chExt cx="4173" cy="1588"/>
            </a:xfrm>
          </p:grpSpPr>
          <p:grpSp>
            <p:nvGrpSpPr>
              <p:cNvPr id="27679" name="Group 4"/>
              <p:cNvGrpSpPr>
                <a:grpSpLocks/>
              </p:cNvGrpSpPr>
              <p:nvPr/>
            </p:nvGrpSpPr>
            <p:grpSpPr bwMode="auto">
              <a:xfrm>
                <a:off x="703" y="1706"/>
                <a:ext cx="4173" cy="1588"/>
                <a:chOff x="340" y="1480"/>
                <a:chExt cx="4672" cy="1814"/>
              </a:xfrm>
            </p:grpSpPr>
            <p:sp>
              <p:nvSpPr>
                <p:cNvPr id="27684" name="Rectangle 5"/>
                <p:cNvSpPr>
                  <a:spLocks noChangeArrowheads="1"/>
                </p:cNvSpPr>
                <p:nvPr/>
              </p:nvSpPr>
              <p:spPr bwMode="auto">
                <a:xfrm>
                  <a:off x="340" y="2025"/>
                  <a:ext cx="4672" cy="679"/>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2400">
                    <a:latin typeface="Times New Roman" pitchFamily="18" charset="0"/>
                  </a:endParaRPr>
                </a:p>
              </p:txBody>
            </p:sp>
            <p:sp>
              <p:nvSpPr>
                <p:cNvPr id="27685" name="Rectangle 6"/>
                <p:cNvSpPr>
                  <a:spLocks noChangeArrowheads="1"/>
                </p:cNvSpPr>
                <p:nvPr/>
              </p:nvSpPr>
              <p:spPr bwMode="auto">
                <a:xfrm>
                  <a:off x="340" y="1480"/>
                  <a:ext cx="4672" cy="544"/>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2400">
                    <a:latin typeface="Times New Roman" pitchFamily="18" charset="0"/>
                  </a:endParaRPr>
                </a:p>
              </p:txBody>
            </p:sp>
            <p:sp>
              <p:nvSpPr>
                <p:cNvPr id="27686" name="Rectangle 7"/>
                <p:cNvSpPr>
                  <a:spLocks noChangeArrowheads="1"/>
                </p:cNvSpPr>
                <p:nvPr/>
              </p:nvSpPr>
              <p:spPr bwMode="auto">
                <a:xfrm>
                  <a:off x="340" y="2705"/>
                  <a:ext cx="4672" cy="589"/>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2400">
                    <a:latin typeface="Times New Roman" pitchFamily="18" charset="0"/>
                  </a:endParaRPr>
                </a:p>
              </p:txBody>
            </p:sp>
          </p:grpSp>
          <p:sp>
            <p:nvSpPr>
              <p:cNvPr id="27680" name="Line 8"/>
              <p:cNvSpPr>
                <a:spLocks noChangeShapeType="1"/>
              </p:cNvSpPr>
              <p:nvPr/>
            </p:nvSpPr>
            <p:spPr bwMode="auto">
              <a:xfrm>
                <a:off x="703" y="2160"/>
                <a:ext cx="4173" cy="0"/>
              </a:xfrm>
              <a:prstGeom prst="line">
                <a:avLst/>
              </a:prstGeom>
              <a:noFill/>
              <a:ln w="76200">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81" name="Line 9"/>
              <p:cNvSpPr>
                <a:spLocks noChangeShapeType="1"/>
              </p:cNvSpPr>
              <p:nvPr/>
            </p:nvSpPr>
            <p:spPr bwMode="auto">
              <a:xfrm>
                <a:off x="2064" y="1706"/>
                <a:ext cx="0" cy="1588"/>
              </a:xfrm>
              <a:prstGeom prst="line">
                <a:avLst/>
              </a:prstGeom>
              <a:noFill/>
              <a:ln w="38100">
                <a:solidFill>
                  <a:schemeClr val="accent2"/>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82" name="Line 10"/>
              <p:cNvSpPr>
                <a:spLocks noChangeShapeType="1"/>
              </p:cNvSpPr>
              <p:nvPr/>
            </p:nvSpPr>
            <p:spPr bwMode="auto">
              <a:xfrm>
                <a:off x="703" y="2750"/>
                <a:ext cx="4173" cy="0"/>
              </a:xfrm>
              <a:prstGeom prst="line">
                <a:avLst/>
              </a:prstGeom>
              <a:noFill/>
              <a:ln w="76200">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83" name="Line 11"/>
              <p:cNvSpPr>
                <a:spLocks noChangeShapeType="1"/>
              </p:cNvSpPr>
              <p:nvPr/>
            </p:nvSpPr>
            <p:spPr bwMode="auto">
              <a:xfrm>
                <a:off x="3424" y="1706"/>
                <a:ext cx="0" cy="1588"/>
              </a:xfrm>
              <a:prstGeom prst="line">
                <a:avLst/>
              </a:prstGeom>
              <a:noFill/>
              <a:ln w="38100">
                <a:solidFill>
                  <a:schemeClr val="accent2"/>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27677" name="Line 12"/>
            <p:cNvSpPr>
              <a:spLocks noChangeShapeType="1"/>
            </p:cNvSpPr>
            <p:nvPr/>
          </p:nvSpPr>
          <p:spPr bwMode="auto">
            <a:xfrm>
              <a:off x="567" y="2024"/>
              <a:ext cx="0" cy="15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78" name="Line 13"/>
            <p:cNvSpPr>
              <a:spLocks noChangeShapeType="1"/>
            </p:cNvSpPr>
            <p:nvPr/>
          </p:nvSpPr>
          <p:spPr bwMode="auto">
            <a:xfrm>
              <a:off x="567" y="3612"/>
              <a:ext cx="417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27651" name="Rectangle 29"/>
          <p:cNvSpPr>
            <a:spLocks noChangeArrowheads="1"/>
          </p:cNvSpPr>
          <p:nvPr/>
        </p:nvSpPr>
        <p:spPr bwMode="auto">
          <a:xfrm>
            <a:off x="323850" y="1196975"/>
            <a:ext cx="85693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a:solidFill>
                  <a:srgbClr val="1C1C1C"/>
                </a:solidFill>
                <a:latin typeface="Times New Roman" pitchFamily="18" charset="0"/>
              </a:rPr>
              <a:t>薬の効き目は</a:t>
            </a:r>
            <a:r>
              <a:rPr lang="en-US" altLang="ja-JP" sz="2200">
                <a:solidFill>
                  <a:srgbClr val="1C1C1C"/>
                </a:solidFill>
                <a:latin typeface="Times New Roman" pitchFamily="18" charset="0"/>
              </a:rPr>
              <a:t>『</a:t>
            </a:r>
            <a:r>
              <a:rPr lang="ja-JP" altLang="en-US" sz="2200">
                <a:solidFill>
                  <a:srgbClr val="1C1C1C"/>
                </a:solidFill>
                <a:latin typeface="Times New Roman" pitchFamily="18" charset="0"/>
              </a:rPr>
              <a:t>体の中の薬の量</a:t>
            </a:r>
            <a:r>
              <a:rPr lang="en-US" altLang="ja-JP" sz="2200">
                <a:solidFill>
                  <a:srgbClr val="1C1C1C"/>
                </a:solidFill>
                <a:latin typeface="Times New Roman" pitchFamily="18" charset="0"/>
              </a:rPr>
              <a:t>』</a:t>
            </a:r>
            <a:r>
              <a:rPr lang="ja-JP" altLang="en-US" sz="2200">
                <a:solidFill>
                  <a:srgbClr val="1C1C1C"/>
                </a:solidFill>
                <a:latin typeface="Times New Roman" pitchFamily="18" charset="0"/>
              </a:rPr>
              <a:t>できまります。</a:t>
            </a:r>
          </a:p>
          <a:p>
            <a:pPr eaLnBrk="1" hangingPunct="1">
              <a:spcBef>
                <a:spcPct val="0"/>
              </a:spcBef>
              <a:buFontTx/>
              <a:buNone/>
            </a:pPr>
            <a:r>
              <a:rPr lang="ja-JP" altLang="en-US" sz="2200">
                <a:solidFill>
                  <a:srgbClr val="1C1C1C"/>
                </a:solidFill>
                <a:latin typeface="Times New Roman" pitchFamily="18" charset="0"/>
              </a:rPr>
              <a:t>血液にとけている薬の濃度のことを血中濃度といいます。</a:t>
            </a:r>
          </a:p>
          <a:p>
            <a:pPr eaLnBrk="1" hangingPunct="1">
              <a:spcBef>
                <a:spcPct val="0"/>
              </a:spcBef>
              <a:buFontTx/>
              <a:buNone/>
            </a:pPr>
            <a:r>
              <a:rPr lang="ja-JP" altLang="en-US" sz="2200">
                <a:solidFill>
                  <a:srgbClr val="1C1C1C"/>
                </a:solidFill>
                <a:latin typeface="Times New Roman" pitchFamily="18" charset="0"/>
              </a:rPr>
              <a:t>血中濃度によって薬の効き目の現れ方が決まります。</a:t>
            </a:r>
          </a:p>
          <a:p>
            <a:pPr eaLnBrk="1" hangingPunct="1">
              <a:spcBef>
                <a:spcPct val="0"/>
              </a:spcBef>
              <a:buFontTx/>
              <a:buNone/>
            </a:pPr>
            <a:r>
              <a:rPr lang="ja-JP" altLang="en-US" sz="2200">
                <a:solidFill>
                  <a:srgbClr val="1C1C1C"/>
                </a:solidFill>
                <a:latin typeface="Times New Roman" pitchFamily="18" charset="0"/>
              </a:rPr>
              <a:t>●</a:t>
            </a:r>
            <a:r>
              <a:rPr lang="en-US" altLang="ja-JP" sz="2200">
                <a:solidFill>
                  <a:srgbClr val="1C1C1C"/>
                </a:solidFill>
                <a:latin typeface="Times New Roman" pitchFamily="18" charset="0"/>
              </a:rPr>
              <a:t>1</a:t>
            </a:r>
            <a:r>
              <a:rPr lang="ja-JP" altLang="en-US" sz="2200">
                <a:solidFill>
                  <a:srgbClr val="1C1C1C"/>
                </a:solidFill>
                <a:latin typeface="Times New Roman" pitchFamily="18" charset="0"/>
              </a:rPr>
              <a:t>日</a:t>
            </a:r>
            <a:r>
              <a:rPr lang="en-US" altLang="ja-JP" sz="2200">
                <a:solidFill>
                  <a:srgbClr val="1C1C1C"/>
                </a:solidFill>
                <a:latin typeface="Times New Roman" pitchFamily="18" charset="0"/>
              </a:rPr>
              <a:t>3</a:t>
            </a:r>
            <a:r>
              <a:rPr lang="ja-JP" altLang="en-US" sz="2200">
                <a:solidFill>
                  <a:srgbClr val="1C1C1C"/>
                </a:solidFill>
                <a:latin typeface="Times New Roman" pitchFamily="18" charset="0"/>
              </a:rPr>
              <a:t>回のむ薬の場合</a:t>
            </a:r>
          </a:p>
        </p:txBody>
      </p:sp>
      <p:sp>
        <p:nvSpPr>
          <p:cNvPr id="11" name="角丸四角形 10"/>
          <p:cNvSpPr/>
          <p:nvPr/>
        </p:nvSpPr>
        <p:spPr>
          <a:xfrm>
            <a:off x="323850" y="115888"/>
            <a:ext cx="8358188" cy="935037"/>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200">
                <a:solidFill>
                  <a:schemeClr val="tx1"/>
                </a:solidFill>
              </a:rPr>
              <a:t>～薬の決まりを知るために～</a:t>
            </a:r>
          </a:p>
          <a:p>
            <a:pPr algn="ctr" eaLnBrk="1" hangingPunct="1">
              <a:defRPr/>
            </a:pPr>
            <a:r>
              <a:rPr lang="ja-JP" altLang="en-US" sz="3200">
                <a:solidFill>
                  <a:schemeClr val="tx1"/>
                </a:solidFill>
              </a:rPr>
              <a:t>薬の血中濃度</a:t>
            </a:r>
          </a:p>
        </p:txBody>
      </p:sp>
      <p:sp>
        <p:nvSpPr>
          <p:cNvPr id="27653" name="Text Box 12"/>
          <p:cNvSpPr txBox="1">
            <a:spLocks noChangeArrowheads="1"/>
          </p:cNvSpPr>
          <p:nvPr/>
        </p:nvSpPr>
        <p:spPr bwMode="auto">
          <a:xfrm>
            <a:off x="3175235" y="6121698"/>
            <a:ext cx="4604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dirty="0">
                <a:solidFill>
                  <a:srgbClr val="FF0000"/>
                </a:solidFill>
                <a:latin typeface="HGP創英角ｺﾞｼｯｸUB" pitchFamily="50" charset="-128"/>
                <a:ea typeface="HGP創英角ｺﾞｼｯｸUB" pitchFamily="50" charset="-128"/>
              </a:rPr>
              <a:t>「効かないからもう</a:t>
            </a:r>
            <a:r>
              <a:rPr lang="en-US" altLang="ja-JP" sz="2400" dirty="0">
                <a:solidFill>
                  <a:srgbClr val="FF0000"/>
                </a:solidFill>
                <a:latin typeface="HGP創英角ｺﾞｼｯｸUB" pitchFamily="50" charset="-128"/>
                <a:ea typeface="HGP創英角ｺﾞｼｯｸUB" pitchFamily="50" charset="-128"/>
              </a:rPr>
              <a:t>1</a:t>
            </a:r>
            <a:r>
              <a:rPr lang="ja-JP" altLang="en-US" sz="2400" dirty="0">
                <a:solidFill>
                  <a:srgbClr val="FF0000"/>
                </a:solidFill>
                <a:latin typeface="HGP創英角ｺﾞｼｯｸUB" pitchFamily="50" charset="-128"/>
                <a:ea typeface="HGP創英角ｺﾞｼｯｸUB" pitchFamily="50" charset="-128"/>
              </a:rPr>
              <a:t>錠</a:t>
            </a:r>
            <a:r>
              <a:rPr lang="ja-JP" altLang="en-US" sz="2400" dirty="0" smtClean="0">
                <a:solidFill>
                  <a:srgbClr val="FF0000"/>
                </a:solidFill>
                <a:latin typeface="HGP創英角ｺﾞｼｯｸUB" pitchFamily="50" charset="-128"/>
                <a:ea typeface="HGP創英角ｺﾞｼｯｸUB" pitchFamily="50" charset="-128"/>
              </a:rPr>
              <a:t>」は</a:t>
            </a:r>
            <a:r>
              <a:rPr lang="ja-JP" altLang="en-US" sz="2400" dirty="0">
                <a:solidFill>
                  <a:srgbClr val="FF0000"/>
                </a:solidFill>
                <a:latin typeface="HGP創英角ｺﾞｼｯｸUB" pitchFamily="50" charset="-128"/>
                <a:ea typeface="HGP創英角ｺﾞｼｯｸUB" pitchFamily="50" charset="-128"/>
              </a:rPr>
              <a:t>ダメ！！</a:t>
            </a:r>
          </a:p>
        </p:txBody>
      </p:sp>
      <p:grpSp>
        <p:nvGrpSpPr>
          <p:cNvPr id="5" name="Group 17"/>
          <p:cNvGrpSpPr>
            <a:grpSpLocks/>
          </p:cNvGrpSpPr>
          <p:nvPr/>
        </p:nvGrpSpPr>
        <p:grpSpPr bwMode="auto">
          <a:xfrm>
            <a:off x="900113" y="3743325"/>
            <a:ext cx="6624637" cy="1716088"/>
            <a:chOff x="703" y="2168"/>
            <a:chExt cx="4173" cy="1081"/>
          </a:xfrm>
        </p:grpSpPr>
        <p:sp>
          <p:nvSpPr>
            <p:cNvPr id="27673" name="Freeform 18"/>
            <p:cNvSpPr>
              <a:spLocks/>
            </p:cNvSpPr>
            <p:nvPr/>
          </p:nvSpPr>
          <p:spPr bwMode="auto">
            <a:xfrm>
              <a:off x="2064" y="2251"/>
              <a:ext cx="1360" cy="499"/>
            </a:xfrm>
            <a:custGeom>
              <a:avLst/>
              <a:gdLst>
                <a:gd name="T0" fmla="*/ 0 w 1497"/>
                <a:gd name="T1" fmla="*/ 499 h 499"/>
                <a:gd name="T2" fmla="*/ 28 w 1497"/>
                <a:gd name="T3" fmla="*/ 0 h 499"/>
                <a:gd name="T4" fmla="*/ 94 w 1497"/>
                <a:gd name="T5" fmla="*/ 499 h 499"/>
                <a:gd name="T6" fmla="*/ 0 60000 65536"/>
                <a:gd name="T7" fmla="*/ 0 60000 65536"/>
                <a:gd name="T8" fmla="*/ 0 60000 65536"/>
                <a:gd name="T9" fmla="*/ 0 w 1497"/>
                <a:gd name="T10" fmla="*/ 0 h 499"/>
                <a:gd name="T11" fmla="*/ 1497 w 1497"/>
                <a:gd name="T12" fmla="*/ 499 h 499"/>
              </a:gdLst>
              <a:ahLst/>
              <a:cxnLst>
                <a:cxn ang="T6">
                  <a:pos x="T0" y="T1"/>
                </a:cxn>
                <a:cxn ang="T7">
                  <a:pos x="T2" y="T3"/>
                </a:cxn>
                <a:cxn ang="T8">
                  <a:pos x="T4" y="T5"/>
                </a:cxn>
              </a:cxnLst>
              <a:rect l="T9" t="T10" r="T11" b="T12"/>
              <a:pathLst>
                <a:path w="1497" h="499">
                  <a:moveTo>
                    <a:pt x="0" y="499"/>
                  </a:moveTo>
                  <a:cubicBezTo>
                    <a:pt x="102" y="249"/>
                    <a:pt x="204" y="0"/>
                    <a:pt x="453" y="0"/>
                  </a:cubicBezTo>
                  <a:cubicBezTo>
                    <a:pt x="702" y="0"/>
                    <a:pt x="1099" y="249"/>
                    <a:pt x="1497" y="499"/>
                  </a:cubicBezTo>
                </a:path>
              </a:pathLst>
            </a:custGeom>
            <a:noFill/>
            <a:ln w="762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674" name="Freeform 19"/>
            <p:cNvSpPr>
              <a:spLocks/>
            </p:cNvSpPr>
            <p:nvPr/>
          </p:nvSpPr>
          <p:spPr bwMode="auto">
            <a:xfrm>
              <a:off x="3424" y="2251"/>
              <a:ext cx="1452" cy="499"/>
            </a:xfrm>
            <a:custGeom>
              <a:avLst/>
              <a:gdLst>
                <a:gd name="T0" fmla="*/ 0 w 1497"/>
                <a:gd name="T1" fmla="*/ 499 h 499"/>
                <a:gd name="T2" fmla="*/ 187 w 1497"/>
                <a:gd name="T3" fmla="*/ 0 h 499"/>
                <a:gd name="T4" fmla="*/ 619 w 1497"/>
                <a:gd name="T5" fmla="*/ 499 h 499"/>
                <a:gd name="T6" fmla="*/ 0 60000 65536"/>
                <a:gd name="T7" fmla="*/ 0 60000 65536"/>
                <a:gd name="T8" fmla="*/ 0 60000 65536"/>
                <a:gd name="T9" fmla="*/ 0 w 1497"/>
                <a:gd name="T10" fmla="*/ 0 h 499"/>
                <a:gd name="T11" fmla="*/ 1497 w 1497"/>
                <a:gd name="T12" fmla="*/ 499 h 499"/>
              </a:gdLst>
              <a:ahLst/>
              <a:cxnLst>
                <a:cxn ang="T6">
                  <a:pos x="T0" y="T1"/>
                </a:cxn>
                <a:cxn ang="T7">
                  <a:pos x="T2" y="T3"/>
                </a:cxn>
                <a:cxn ang="T8">
                  <a:pos x="T4" y="T5"/>
                </a:cxn>
              </a:cxnLst>
              <a:rect l="T9" t="T10" r="T11" b="T12"/>
              <a:pathLst>
                <a:path w="1497" h="499">
                  <a:moveTo>
                    <a:pt x="0" y="499"/>
                  </a:moveTo>
                  <a:cubicBezTo>
                    <a:pt x="102" y="249"/>
                    <a:pt x="204" y="0"/>
                    <a:pt x="453" y="0"/>
                  </a:cubicBezTo>
                  <a:cubicBezTo>
                    <a:pt x="702" y="0"/>
                    <a:pt x="1099" y="249"/>
                    <a:pt x="1497" y="499"/>
                  </a:cubicBezTo>
                </a:path>
              </a:pathLst>
            </a:custGeom>
            <a:noFill/>
            <a:ln w="762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675" name="Freeform 20"/>
            <p:cNvSpPr>
              <a:spLocks/>
            </p:cNvSpPr>
            <p:nvPr/>
          </p:nvSpPr>
          <p:spPr bwMode="auto">
            <a:xfrm>
              <a:off x="703" y="2168"/>
              <a:ext cx="1361" cy="1081"/>
            </a:xfrm>
            <a:custGeom>
              <a:avLst/>
              <a:gdLst>
                <a:gd name="T0" fmla="*/ 0 w 1270"/>
                <a:gd name="T1" fmla="*/ 1081 h 1081"/>
                <a:gd name="T2" fmla="*/ 3030 w 1270"/>
                <a:gd name="T3" fmla="*/ 83 h 1081"/>
                <a:gd name="T4" fmla="*/ 9453 w 1270"/>
                <a:gd name="T5" fmla="*/ 582 h 1081"/>
                <a:gd name="T6" fmla="*/ 0 60000 65536"/>
                <a:gd name="T7" fmla="*/ 0 60000 65536"/>
                <a:gd name="T8" fmla="*/ 0 60000 65536"/>
                <a:gd name="T9" fmla="*/ 0 w 1270"/>
                <a:gd name="T10" fmla="*/ 0 h 1081"/>
                <a:gd name="T11" fmla="*/ 1270 w 1270"/>
                <a:gd name="T12" fmla="*/ 1081 h 1081"/>
              </a:gdLst>
              <a:ahLst/>
              <a:cxnLst>
                <a:cxn ang="T6">
                  <a:pos x="T0" y="T1"/>
                </a:cxn>
                <a:cxn ang="T7">
                  <a:pos x="T2" y="T3"/>
                </a:cxn>
                <a:cxn ang="T8">
                  <a:pos x="T4" y="T5"/>
                </a:cxn>
              </a:cxnLst>
              <a:rect l="T9" t="T10" r="T11" b="T12"/>
              <a:pathLst>
                <a:path w="1270" h="1081">
                  <a:moveTo>
                    <a:pt x="0" y="1081"/>
                  </a:moveTo>
                  <a:cubicBezTo>
                    <a:pt x="98" y="623"/>
                    <a:pt x="196" y="166"/>
                    <a:pt x="408" y="83"/>
                  </a:cubicBezTo>
                  <a:cubicBezTo>
                    <a:pt x="620" y="0"/>
                    <a:pt x="945" y="291"/>
                    <a:pt x="1270" y="582"/>
                  </a:cubicBezTo>
                </a:path>
              </a:pathLst>
            </a:custGeom>
            <a:noFill/>
            <a:ln w="762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6" name="Group 21"/>
          <p:cNvGrpSpPr>
            <a:grpSpLocks/>
          </p:cNvGrpSpPr>
          <p:nvPr/>
        </p:nvGrpSpPr>
        <p:grpSpPr bwMode="auto">
          <a:xfrm>
            <a:off x="900113" y="2838450"/>
            <a:ext cx="6624637" cy="2678113"/>
            <a:chOff x="567" y="1925"/>
            <a:chExt cx="4173" cy="1687"/>
          </a:xfrm>
        </p:grpSpPr>
        <p:sp>
          <p:nvSpPr>
            <p:cNvPr id="27671" name="Freeform 22"/>
            <p:cNvSpPr>
              <a:spLocks/>
            </p:cNvSpPr>
            <p:nvPr/>
          </p:nvSpPr>
          <p:spPr bwMode="auto">
            <a:xfrm>
              <a:off x="567" y="2494"/>
              <a:ext cx="2721" cy="1118"/>
            </a:xfrm>
            <a:custGeom>
              <a:avLst/>
              <a:gdLst>
                <a:gd name="T0" fmla="*/ 0 w 2721"/>
                <a:gd name="T1" fmla="*/ 1118 h 1118"/>
                <a:gd name="T2" fmla="*/ 499 w 2721"/>
                <a:gd name="T3" fmla="*/ 75 h 1118"/>
                <a:gd name="T4" fmla="*/ 2086 w 2721"/>
                <a:gd name="T5" fmla="*/ 665 h 1118"/>
                <a:gd name="T6" fmla="*/ 2721 w 2721"/>
                <a:gd name="T7" fmla="*/ 982 h 1118"/>
                <a:gd name="T8" fmla="*/ 0 60000 65536"/>
                <a:gd name="T9" fmla="*/ 0 60000 65536"/>
                <a:gd name="T10" fmla="*/ 0 60000 65536"/>
                <a:gd name="T11" fmla="*/ 0 60000 65536"/>
                <a:gd name="T12" fmla="*/ 0 w 2721"/>
                <a:gd name="T13" fmla="*/ 0 h 1118"/>
                <a:gd name="T14" fmla="*/ 2721 w 2721"/>
                <a:gd name="T15" fmla="*/ 1118 h 1118"/>
              </a:gdLst>
              <a:ahLst/>
              <a:cxnLst>
                <a:cxn ang="T8">
                  <a:pos x="T0" y="T1"/>
                </a:cxn>
                <a:cxn ang="T9">
                  <a:pos x="T2" y="T3"/>
                </a:cxn>
                <a:cxn ang="T10">
                  <a:pos x="T4" y="T5"/>
                </a:cxn>
                <a:cxn ang="T11">
                  <a:pos x="T6" y="T7"/>
                </a:cxn>
              </a:cxnLst>
              <a:rect l="T12" t="T13" r="T14" b="T15"/>
              <a:pathLst>
                <a:path w="2721" h="1118">
                  <a:moveTo>
                    <a:pt x="0" y="1118"/>
                  </a:moveTo>
                  <a:cubicBezTo>
                    <a:pt x="75" y="634"/>
                    <a:pt x="151" y="150"/>
                    <a:pt x="499" y="75"/>
                  </a:cubicBezTo>
                  <a:cubicBezTo>
                    <a:pt x="847" y="0"/>
                    <a:pt x="1716" y="514"/>
                    <a:pt x="2086" y="665"/>
                  </a:cubicBezTo>
                  <a:cubicBezTo>
                    <a:pt x="2456" y="816"/>
                    <a:pt x="2615" y="937"/>
                    <a:pt x="2721" y="982"/>
                  </a:cubicBezTo>
                </a:path>
              </a:pathLst>
            </a:cu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672" name="Freeform 23"/>
            <p:cNvSpPr>
              <a:spLocks/>
            </p:cNvSpPr>
            <p:nvPr/>
          </p:nvSpPr>
          <p:spPr bwMode="auto">
            <a:xfrm>
              <a:off x="3288" y="1925"/>
              <a:ext cx="1452" cy="1550"/>
            </a:xfrm>
            <a:custGeom>
              <a:avLst/>
              <a:gdLst>
                <a:gd name="T0" fmla="*/ 0 w 1452"/>
                <a:gd name="T1" fmla="*/ 1550 h 1550"/>
                <a:gd name="T2" fmla="*/ 363 w 1452"/>
                <a:gd name="T3" fmla="*/ 189 h 1550"/>
                <a:gd name="T4" fmla="*/ 1452 w 1452"/>
                <a:gd name="T5" fmla="*/ 416 h 1550"/>
                <a:gd name="T6" fmla="*/ 0 60000 65536"/>
                <a:gd name="T7" fmla="*/ 0 60000 65536"/>
                <a:gd name="T8" fmla="*/ 0 60000 65536"/>
                <a:gd name="T9" fmla="*/ 0 w 1452"/>
                <a:gd name="T10" fmla="*/ 0 h 1550"/>
                <a:gd name="T11" fmla="*/ 1452 w 1452"/>
                <a:gd name="T12" fmla="*/ 1550 h 1550"/>
              </a:gdLst>
              <a:ahLst/>
              <a:cxnLst>
                <a:cxn ang="T6">
                  <a:pos x="T0" y="T1"/>
                </a:cxn>
                <a:cxn ang="T7">
                  <a:pos x="T2" y="T3"/>
                </a:cxn>
                <a:cxn ang="T8">
                  <a:pos x="T4" y="T5"/>
                </a:cxn>
              </a:cxnLst>
              <a:rect l="T9" t="T10" r="T11" b="T12"/>
              <a:pathLst>
                <a:path w="1452" h="1550">
                  <a:moveTo>
                    <a:pt x="0" y="1550"/>
                  </a:moveTo>
                  <a:cubicBezTo>
                    <a:pt x="60" y="964"/>
                    <a:pt x="121" y="378"/>
                    <a:pt x="363" y="189"/>
                  </a:cubicBezTo>
                  <a:cubicBezTo>
                    <a:pt x="605" y="0"/>
                    <a:pt x="1028" y="208"/>
                    <a:pt x="1452" y="416"/>
                  </a:cubicBezTo>
                </a:path>
              </a:pathLst>
            </a:cu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27656" name="Group 24"/>
          <p:cNvGrpSpPr>
            <a:grpSpLocks/>
          </p:cNvGrpSpPr>
          <p:nvPr/>
        </p:nvGrpSpPr>
        <p:grpSpPr bwMode="auto">
          <a:xfrm>
            <a:off x="250825" y="2857500"/>
            <a:ext cx="8883650" cy="3163888"/>
            <a:chOff x="158" y="1936"/>
            <a:chExt cx="5596" cy="1993"/>
          </a:xfrm>
        </p:grpSpPr>
        <p:sp>
          <p:nvSpPr>
            <p:cNvPr id="27659" name="AutoShape 25"/>
            <p:cNvSpPr>
              <a:spLocks noChangeArrowheads="1"/>
            </p:cNvSpPr>
            <p:nvPr/>
          </p:nvSpPr>
          <p:spPr bwMode="auto">
            <a:xfrm>
              <a:off x="340" y="2251"/>
              <a:ext cx="181" cy="1315"/>
            </a:xfrm>
            <a:prstGeom prst="upArrow">
              <a:avLst>
                <a:gd name="adj1" fmla="val 32593"/>
                <a:gd name="adj2" fmla="val 152636"/>
              </a:avLst>
            </a:prstGeom>
            <a:solidFill>
              <a:schemeClr val="tx2"/>
            </a:solidFill>
            <a:ln w="9525">
              <a:solidFill>
                <a:schemeClr val="tx1"/>
              </a:solidFill>
              <a:miter lim="800000"/>
              <a:headEnd/>
              <a:tailEnd/>
            </a:ln>
          </p:spPr>
          <p:txBody>
            <a:bodyPr vert="eaVert"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2400">
                <a:latin typeface="Times New Roman" pitchFamily="18" charset="0"/>
              </a:endParaRPr>
            </a:p>
          </p:txBody>
        </p:sp>
        <p:sp>
          <p:nvSpPr>
            <p:cNvPr id="27660" name="Text Box 26"/>
            <p:cNvSpPr txBox="1">
              <a:spLocks noChangeArrowheads="1"/>
            </p:cNvSpPr>
            <p:nvPr/>
          </p:nvSpPr>
          <p:spPr bwMode="auto">
            <a:xfrm>
              <a:off x="158" y="2523"/>
              <a:ext cx="289" cy="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a:latin typeface="Times New Roman" pitchFamily="18" charset="0"/>
                </a:rPr>
                <a:t>薬の血中濃度</a:t>
              </a:r>
            </a:p>
          </p:txBody>
        </p:sp>
        <p:sp>
          <p:nvSpPr>
            <p:cNvPr id="27661" name="Text Box 27"/>
            <p:cNvSpPr txBox="1">
              <a:spLocks noChangeArrowheads="1"/>
            </p:cNvSpPr>
            <p:nvPr/>
          </p:nvSpPr>
          <p:spPr bwMode="auto">
            <a:xfrm>
              <a:off x="295" y="1936"/>
              <a:ext cx="289"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a:latin typeface="Times New Roman" pitchFamily="18" charset="0"/>
                </a:rPr>
                <a:t>高い</a:t>
              </a:r>
            </a:p>
          </p:txBody>
        </p:sp>
        <p:sp>
          <p:nvSpPr>
            <p:cNvPr id="27662" name="AutoShape 21"/>
            <p:cNvSpPr>
              <a:spLocks noChangeArrowheads="1"/>
            </p:cNvSpPr>
            <p:nvPr/>
          </p:nvSpPr>
          <p:spPr bwMode="auto">
            <a:xfrm>
              <a:off x="303" y="3657"/>
              <a:ext cx="581" cy="272"/>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a:solidFill>
                    <a:srgbClr val="FFFFCC"/>
                  </a:solidFill>
                  <a:latin typeface="Times New Roman" pitchFamily="18" charset="0"/>
                  <a:ea typeface="HGP創英角ｺﾞｼｯｸUB" pitchFamily="50" charset="-128"/>
                </a:rPr>
                <a:t>朝のむ</a:t>
              </a:r>
            </a:p>
          </p:txBody>
        </p:sp>
        <p:sp>
          <p:nvSpPr>
            <p:cNvPr id="27663" name="AutoShape 23"/>
            <p:cNvSpPr>
              <a:spLocks noChangeArrowheads="1"/>
            </p:cNvSpPr>
            <p:nvPr/>
          </p:nvSpPr>
          <p:spPr bwMode="auto">
            <a:xfrm>
              <a:off x="1701" y="3657"/>
              <a:ext cx="573" cy="272"/>
            </a:xfrm>
            <a:prstGeom prst="roundRect">
              <a:avLst>
                <a:gd name="adj" fmla="val 16667"/>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a:solidFill>
                    <a:srgbClr val="FFFFCC"/>
                  </a:solidFill>
                  <a:latin typeface="Times New Roman" pitchFamily="18" charset="0"/>
                  <a:ea typeface="HGP創英角ｺﾞｼｯｸUB" pitchFamily="50" charset="-128"/>
                </a:rPr>
                <a:t>昼のむ</a:t>
              </a:r>
            </a:p>
          </p:txBody>
        </p:sp>
        <p:sp>
          <p:nvSpPr>
            <p:cNvPr id="27664" name="AutoShape 22"/>
            <p:cNvSpPr>
              <a:spLocks noChangeArrowheads="1"/>
            </p:cNvSpPr>
            <p:nvPr/>
          </p:nvSpPr>
          <p:spPr bwMode="auto">
            <a:xfrm>
              <a:off x="3107" y="3657"/>
              <a:ext cx="589" cy="272"/>
            </a:xfrm>
            <a:prstGeom prst="roundRect">
              <a:avLst>
                <a:gd name="adj" fmla="val 16667"/>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a:solidFill>
                    <a:srgbClr val="FFFFCC"/>
                  </a:solidFill>
                  <a:latin typeface="Times New Roman" pitchFamily="18" charset="0"/>
                  <a:ea typeface="HGP創英角ｺﾞｼｯｸUB" pitchFamily="50" charset="-128"/>
                </a:rPr>
                <a:t>夜のむ</a:t>
              </a:r>
            </a:p>
          </p:txBody>
        </p:sp>
        <p:sp>
          <p:nvSpPr>
            <p:cNvPr id="27665" name="AutoShape 31"/>
            <p:cNvSpPr>
              <a:spLocks noChangeArrowheads="1"/>
            </p:cNvSpPr>
            <p:nvPr/>
          </p:nvSpPr>
          <p:spPr bwMode="auto">
            <a:xfrm>
              <a:off x="930" y="3702"/>
              <a:ext cx="771" cy="182"/>
            </a:xfrm>
            <a:prstGeom prst="rightArrow">
              <a:avLst>
                <a:gd name="adj1" fmla="val 50000"/>
                <a:gd name="adj2" fmla="val 105907"/>
              </a:avLst>
            </a:prstGeom>
            <a:gradFill rotWithShape="1">
              <a:gsLst>
                <a:gs pos="0">
                  <a:schemeClr val="accent2"/>
                </a:gs>
                <a:gs pos="100000">
                  <a:srgbClr val="FF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2400">
                <a:latin typeface="Times New Roman" pitchFamily="18" charset="0"/>
              </a:endParaRPr>
            </a:p>
          </p:txBody>
        </p:sp>
        <p:sp>
          <p:nvSpPr>
            <p:cNvPr id="27666" name="AutoShape 32"/>
            <p:cNvSpPr>
              <a:spLocks noChangeArrowheads="1"/>
            </p:cNvSpPr>
            <p:nvPr/>
          </p:nvSpPr>
          <p:spPr bwMode="auto">
            <a:xfrm>
              <a:off x="2336" y="3702"/>
              <a:ext cx="771" cy="182"/>
            </a:xfrm>
            <a:prstGeom prst="rightArrow">
              <a:avLst>
                <a:gd name="adj1" fmla="val 50000"/>
                <a:gd name="adj2" fmla="val 105907"/>
              </a:avLst>
            </a:prstGeom>
            <a:gradFill rotWithShape="1">
              <a:gsLst>
                <a:gs pos="0">
                  <a:srgbClr val="FF6600"/>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2400">
                <a:latin typeface="Times New Roman" pitchFamily="18" charset="0"/>
              </a:endParaRPr>
            </a:p>
          </p:txBody>
        </p:sp>
        <p:sp>
          <p:nvSpPr>
            <p:cNvPr id="27667" name="AutoShape 33"/>
            <p:cNvSpPr>
              <a:spLocks noChangeArrowheads="1"/>
            </p:cNvSpPr>
            <p:nvPr/>
          </p:nvSpPr>
          <p:spPr bwMode="auto">
            <a:xfrm>
              <a:off x="3696" y="3702"/>
              <a:ext cx="953" cy="182"/>
            </a:xfrm>
            <a:prstGeom prst="rightArrow">
              <a:avLst>
                <a:gd name="adj1" fmla="val 50000"/>
                <a:gd name="adj2" fmla="val 130907"/>
              </a:avLst>
            </a:prstGeom>
            <a:gradFill rotWithShape="1">
              <a:gsLst>
                <a:gs pos="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2400">
                <a:latin typeface="Times New Roman" pitchFamily="18" charset="0"/>
              </a:endParaRPr>
            </a:p>
          </p:txBody>
        </p:sp>
        <p:sp>
          <p:nvSpPr>
            <p:cNvPr id="27668" name="Text Box 34"/>
            <p:cNvSpPr txBox="1">
              <a:spLocks noChangeArrowheads="1"/>
            </p:cNvSpPr>
            <p:nvPr/>
          </p:nvSpPr>
          <p:spPr bwMode="auto">
            <a:xfrm>
              <a:off x="4694" y="2115"/>
              <a:ext cx="90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a:latin typeface="Times New Roman" pitchFamily="18" charset="0"/>
                </a:rPr>
                <a:t>危険な範囲</a:t>
              </a:r>
              <a:endParaRPr lang="ja-JP" altLang="en-US" sz="2400">
                <a:latin typeface="Times New Roman" pitchFamily="18" charset="0"/>
              </a:endParaRPr>
            </a:p>
          </p:txBody>
        </p:sp>
        <p:sp>
          <p:nvSpPr>
            <p:cNvPr id="27669" name="Text Box 35"/>
            <p:cNvSpPr txBox="1">
              <a:spLocks noChangeArrowheads="1"/>
            </p:cNvSpPr>
            <p:nvPr/>
          </p:nvSpPr>
          <p:spPr bwMode="auto">
            <a:xfrm>
              <a:off x="4694" y="2568"/>
              <a:ext cx="902"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a:latin typeface="Times New Roman" pitchFamily="18" charset="0"/>
                </a:rPr>
                <a:t>効き目が</a:t>
              </a:r>
            </a:p>
            <a:p>
              <a:pPr eaLnBrk="1" hangingPunct="1">
                <a:spcBef>
                  <a:spcPct val="0"/>
                </a:spcBef>
                <a:buFontTx/>
                <a:buNone/>
              </a:pPr>
              <a:r>
                <a:rPr lang="ja-JP" altLang="en-US" sz="2000">
                  <a:latin typeface="Times New Roman" pitchFamily="18" charset="0"/>
                </a:rPr>
                <a:t>現れる範囲</a:t>
              </a:r>
            </a:p>
          </p:txBody>
        </p:sp>
        <p:sp>
          <p:nvSpPr>
            <p:cNvPr id="27670" name="Text Box 36"/>
            <p:cNvSpPr txBox="1">
              <a:spLocks noChangeArrowheads="1"/>
            </p:cNvSpPr>
            <p:nvPr/>
          </p:nvSpPr>
          <p:spPr bwMode="auto">
            <a:xfrm>
              <a:off x="4694" y="3152"/>
              <a:ext cx="1060"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a:latin typeface="Times New Roman" pitchFamily="18" charset="0"/>
                </a:rPr>
                <a:t>効き目が</a:t>
              </a:r>
            </a:p>
            <a:p>
              <a:pPr eaLnBrk="1" hangingPunct="1">
                <a:spcBef>
                  <a:spcPct val="0"/>
                </a:spcBef>
                <a:buFontTx/>
                <a:buNone/>
              </a:pPr>
              <a:r>
                <a:rPr lang="ja-JP" altLang="en-US" sz="2000">
                  <a:latin typeface="Times New Roman" pitchFamily="18" charset="0"/>
                </a:rPr>
                <a:t>現れない範囲</a:t>
              </a:r>
            </a:p>
          </p:txBody>
        </p:sp>
      </p:grpSp>
      <p:sp>
        <p:nvSpPr>
          <p:cNvPr id="27657" name="Text Box 4"/>
          <p:cNvSpPr txBox="1">
            <a:spLocks noChangeArrowheads="1"/>
          </p:cNvSpPr>
          <p:nvPr/>
        </p:nvSpPr>
        <p:spPr bwMode="auto">
          <a:xfrm>
            <a:off x="0" y="6583363"/>
            <a:ext cx="1754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r>
              <a:rPr lang="ja-JP" altLang="en-US" sz="1200">
                <a:latin typeface="Times New Roman" pitchFamily="18" charset="0"/>
              </a:rPr>
              <a:t>くすりの適正使用協議会</a:t>
            </a:r>
          </a:p>
        </p:txBody>
      </p:sp>
      <p:sp>
        <p:nvSpPr>
          <p:cNvPr id="45095" name="Text Box 12"/>
          <p:cNvSpPr txBox="1">
            <a:spLocks noChangeArrowheads="1"/>
          </p:cNvSpPr>
          <p:nvPr/>
        </p:nvSpPr>
        <p:spPr bwMode="auto">
          <a:xfrm>
            <a:off x="6011863" y="2282825"/>
            <a:ext cx="31067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a:solidFill>
                  <a:srgbClr val="FF0000"/>
                </a:solidFill>
                <a:latin typeface="HGP創英角ｺﾞｼｯｸUB" pitchFamily="50" charset="-128"/>
                <a:ea typeface="HGP創英角ｺﾞｼｯｸUB" pitchFamily="50" charset="-128"/>
              </a:rPr>
              <a:t>決められた量より多くのむと</a:t>
            </a:r>
          </a:p>
          <a:p>
            <a:pPr eaLnBrk="1" hangingPunct="1">
              <a:spcBef>
                <a:spcPct val="0"/>
              </a:spcBef>
              <a:buFontTx/>
              <a:buNone/>
            </a:pPr>
            <a:r>
              <a:rPr lang="ja-JP" altLang="en-US" sz="2000">
                <a:solidFill>
                  <a:srgbClr val="FF0000"/>
                </a:solidFill>
                <a:latin typeface="HGP創英角ｺﾞｼｯｸUB" pitchFamily="50" charset="-128"/>
                <a:ea typeface="HGP創英角ｺﾞｼｯｸUB" pitchFamily="50" charset="-128"/>
              </a:rPr>
              <a:t>危険なことがあります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5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upRight)">
                                      <p:cBhvr>
                                        <p:cTn id="12" dur="5000"/>
                                        <p:tgtEl>
                                          <p:spTgt spid="6"/>
                                        </p:tgtEl>
                                      </p:cBhvr>
                                    </p:animEffect>
                                  </p:childTnLst>
                                </p:cTn>
                              </p:par>
                            </p:childTnLst>
                          </p:cTn>
                        </p:par>
                        <p:par>
                          <p:cTn id="13" fill="hold" nodeType="afterGroup">
                            <p:stCondLst>
                              <p:cond delay="5000"/>
                            </p:stCondLst>
                            <p:childTnLst>
                              <p:par>
                                <p:cTn id="14" presetID="47" presetClass="entr" presetSubtype="0" fill="hold" grpId="0" nodeType="afterEffect">
                                  <p:stCondLst>
                                    <p:cond delay="0"/>
                                  </p:stCondLst>
                                  <p:childTnLst>
                                    <p:set>
                                      <p:cBhvr>
                                        <p:cTn id="15" dur="1" fill="hold">
                                          <p:stCondLst>
                                            <p:cond delay="0"/>
                                          </p:stCondLst>
                                        </p:cTn>
                                        <p:tgtEl>
                                          <p:spTgt spid="45095"/>
                                        </p:tgtEl>
                                        <p:attrNameLst>
                                          <p:attrName>style.visibility</p:attrName>
                                        </p:attrNameLst>
                                      </p:cBhvr>
                                      <p:to>
                                        <p:strVal val="visible"/>
                                      </p:to>
                                    </p:set>
                                    <p:animEffect transition="in" filter="fade">
                                      <p:cBhvr>
                                        <p:cTn id="16" dur="1000"/>
                                        <p:tgtEl>
                                          <p:spTgt spid="45095"/>
                                        </p:tgtEl>
                                      </p:cBhvr>
                                    </p:animEffect>
                                    <p:anim calcmode="lin" valueType="num">
                                      <p:cBhvr>
                                        <p:cTn id="17" dur="1000" fill="hold"/>
                                        <p:tgtEl>
                                          <p:spTgt spid="45095"/>
                                        </p:tgtEl>
                                        <p:attrNameLst>
                                          <p:attrName>ppt_x</p:attrName>
                                        </p:attrNameLst>
                                      </p:cBhvr>
                                      <p:tavLst>
                                        <p:tav tm="0">
                                          <p:val>
                                            <p:strVal val="#ppt_x"/>
                                          </p:val>
                                        </p:tav>
                                        <p:tav tm="100000">
                                          <p:val>
                                            <p:strVal val="#ppt_x"/>
                                          </p:val>
                                        </p:tav>
                                      </p:tavLst>
                                    </p:anim>
                                    <p:anim calcmode="lin" valueType="num">
                                      <p:cBhvr>
                                        <p:cTn id="18" dur="1000" fill="hold"/>
                                        <p:tgtEl>
                                          <p:spTgt spid="45095"/>
                                        </p:tgtEl>
                                        <p:attrNameLst>
                                          <p:attrName>ppt_y</p:attrName>
                                        </p:attrNameLst>
                                      </p:cBhvr>
                                      <p:tavLst>
                                        <p:tav tm="0">
                                          <p:val>
                                            <p:strVal val="#ppt_y-.1"/>
                                          </p:val>
                                        </p:tav>
                                        <p:tav tm="100000">
                                          <p:val>
                                            <p:strVal val="#ppt_y"/>
                                          </p:val>
                                        </p:tav>
                                      </p:tavLst>
                                    </p:anim>
                                  </p:childTnLst>
                                </p:cTn>
                              </p:par>
                            </p:childTnLst>
                          </p:cTn>
                        </p:par>
                        <p:par>
                          <p:cTn id="19" fill="hold">
                            <p:stCondLst>
                              <p:cond delay="6000"/>
                            </p:stCondLst>
                            <p:childTnLst>
                              <p:par>
                                <p:cTn id="20" presetID="42" presetClass="entr" presetSubtype="0" fill="hold" grpId="0" nodeType="afterEffect">
                                  <p:stCondLst>
                                    <p:cond delay="0"/>
                                  </p:stCondLst>
                                  <p:childTnLst>
                                    <p:set>
                                      <p:cBhvr>
                                        <p:cTn id="21" dur="1" fill="hold">
                                          <p:stCondLst>
                                            <p:cond delay="0"/>
                                          </p:stCondLst>
                                        </p:cTn>
                                        <p:tgtEl>
                                          <p:spTgt spid="27653"/>
                                        </p:tgtEl>
                                        <p:attrNameLst>
                                          <p:attrName>style.visibility</p:attrName>
                                        </p:attrNameLst>
                                      </p:cBhvr>
                                      <p:to>
                                        <p:strVal val="visible"/>
                                      </p:to>
                                    </p:set>
                                    <p:animEffect transition="in" filter="fade">
                                      <p:cBhvr>
                                        <p:cTn id="22" dur="1000"/>
                                        <p:tgtEl>
                                          <p:spTgt spid="27653"/>
                                        </p:tgtEl>
                                      </p:cBhvr>
                                    </p:animEffect>
                                    <p:anim calcmode="lin" valueType="num">
                                      <p:cBhvr>
                                        <p:cTn id="23" dur="1000" fill="hold"/>
                                        <p:tgtEl>
                                          <p:spTgt spid="27653"/>
                                        </p:tgtEl>
                                        <p:attrNameLst>
                                          <p:attrName>ppt_x</p:attrName>
                                        </p:attrNameLst>
                                      </p:cBhvr>
                                      <p:tavLst>
                                        <p:tav tm="0">
                                          <p:val>
                                            <p:strVal val="#ppt_x"/>
                                          </p:val>
                                        </p:tav>
                                        <p:tav tm="100000">
                                          <p:val>
                                            <p:strVal val="#ppt_x"/>
                                          </p:val>
                                        </p:tav>
                                      </p:tavLst>
                                    </p:anim>
                                    <p:anim calcmode="lin" valueType="num">
                                      <p:cBhvr>
                                        <p:cTn id="24" dur="1000" fill="hold"/>
                                        <p:tgtEl>
                                          <p:spTgt spid="276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45095"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4635</TotalTime>
  <Words>5464</Words>
  <Application>Microsoft Office PowerPoint</Application>
  <PresentationFormat>画面に合わせる (4:3)</PresentationFormat>
  <Paragraphs>785</Paragraphs>
  <Slides>76</Slides>
  <Notes>69</Notes>
  <HiddenSlides>9</HiddenSlides>
  <MMClips>0</MMClips>
  <ScaleCrop>false</ScaleCrop>
  <HeadingPairs>
    <vt:vector size="8" baseType="variant">
      <vt:variant>
        <vt:lpstr>使用されているフォント</vt:lpstr>
      </vt:variant>
      <vt:variant>
        <vt:i4>19</vt:i4>
      </vt:variant>
      <vt:variant>
        <vt:lpstr>テーマ</vt:lpstr>
      </vt:variant>
      <vt:variant>
        <vt:i4>6</vt:i4>
      </vt:variant>
      <vt:variant>
        <vt:lpstr>埋め込まれた OLE サーバー</vt:lpstr>
      </vt:variant>
      <vt:variant>
        <vt:i4>1</vt:i4>
      </vt:variant>
      <vt:variant>
        <vt:lpstr>スライド タイトル</vt:lpstr>
      </vt:variant>
      <vt:variant>
        <vt:i4>76</vt:i4>
      </vt:variant>
    </vt:vector>
  </HeadingPairs>
  <TitlesOfParts>
    <vt:vector size="102" baseType="lpstr">
      <vt:lpstr>HGPｺﾞｼｯｸE</vt:lpstr>
      <vt:lpstr>HGP創英角ｺﾞｼｯｸUB</vt:lpstr>
      <vt:lpstr>HGP創英角ﾎﾟｯﾌﾟ体</vt:lpstr>
      <vt:lpstr>HGS創英角ﾎﾟｯﾌﾟ体</vt:lpstr>
      <vt:lpstr>HG丸ｺﾞｼｯｸM-PRO</vt:lpstr>
      <vt:lpstr>HG創英角ﾎﾟｯﾌﾟ体</vt:lpstr>
      <vt:lpstr>ＭＳ Ｐゴシック</vt:lpstr>
      <vt:lpstr>ＭＳ Ｐ明朝</vt:lpstr>
      <vt:lpstr>ＭＳ ゴシック</vt:lpstr>
      <vt:lpstr>ＭＳ 明朝</vt:lpstr>
      <vt:lpstr>Tw Cen MT</vt:lpstr>
      <vt:lpstr>メイリオ</vt:lpstr>
      <vt:lpstr>Arial</vt:lpstr>
      <vt:lpstr>Bookman Old Style</vt:lpstr>
      <vt:lpstr>Calibri</vt:lpstr>
      <vt:lpstr>Century</vt:lpstr>
      <vt:lpstr>Comic Sans MS</vt:lpstr>
      <vt:lpstr>Times New Roman</vt:lpstr>
      <vt:lpstr>Wingdings</vt:lpstr>
      <vt:lpstr>Office テーマ</vt:lpstr>
      <vt:lpstr>1_Office テーマ</vt:lpstr>
      <vt:lpstr>4_標準デザイン</vt:lpstr>
      <vt:lpstr>5_標準デザイン</vt:lpstr>
      <vt:lpstr>6_標準デザイン</vt:lpstr>
      <vt:lpstr>7_標準デザイン</vt:lpstr>
      <vt:lpstr>Image</vt:lpstr>
      <vt:lpstr>PowerPoint プレゼンテーション</vt:lpstr>
      <vt:lpstr>薬剤師のしごと</vt:lpstr>
      <vt:lpstr>薬とは・・・？</vt:lpstr>
      <vt:lpstr>医薬品ができるまで</vt:lpstr>
      <vt:lpstr>PowerPoint プレゼンテーション</vt:lpstr>
      <vt:lpstr>薬とは・・</vt:lpstr>
      <vt:lpstr>医薬品の正しい使用と決まり</vt:lpstr>
      <vt:lpstr>PowerPoint プレゼンテーション</vt:lpstr>
      <vt:lpstr>PowerPoint プレゼンテーション</vt:lpstr>
      <vt:lpstr>薬の使い方には決まりがあります。 用法（のみ方、のむ回数、のむ時間）・用量（のむ量や数）が 　　　　　　　　　　　　　　　　　　　　　　　　　　決められています。</vt:lpstr>
      <vt:lpstr>「錠剤」にはこんな 「仕掛け」もあります </vt:lpstr>
      <vt:lpstr>PowerPoint プレゼンテーション</vt:lpstr>
      <vt:lpstr>副作用について</vt:lpstr>
      <vt:lpstr>PowerPoint プレゼンテーション</vt:lpstr>
      <vt:lpstr>PowerPoint プレゼンテーション</vt:lpstr>
      <vt:lpstr>薬について正しい知識を！</vt:lpstr>
      <vt:lpstr>保険医療と セルフメディケーション </vt:lpstr>
      <vt:lpstr>カゼかな？とおもったら・・</vt:lpstr>
      <vt:lpstr>医薬品の分類</vt:lpstr>
      <vt:lpstr>処方せん薬とＯＴＣ薬（一般用薬）</vt:lpstr>
      <vt:lpstr>処方せん薬とＯＴＣ薬  同じところと違うところ</vt:lpstr>
      <vt:lpstr>ＯＴＣ薬の分類</vt:lpstr>
      <vt:lpstr>確認しよう！</vt:lpstr>
      <vt:lpstr>使用上の注意</vt:lpstr>
      <vt:lpstr>実際のOTC薬</vt:lpstr>
      <vt:lpstr>ここをチェック！</vt:lpstr>
      <vt:lpstr>ここをチェック！</vt:lpstr>
      <vt:lpstr>ここをチェック！</vt:lpstr>
      <vt:lpstr>ここをチェック！</vt:lpstr>
      <vt:lpstr>ここをチェック！</vt:lpstr>
      <vt:lpstr>ケイコさんの場合</vt:lpstr>
      <vt:lpstr>PowerPoint プレゼンテーション</vt:lpstr>
      <vt:lpstr>PowerPoint プレゼンテーション</vt:lpstr>
      <vt:lpstr>自分の症状に合うＯＴＣ薬を選ぶには</vt:lpstr>
      <vt:lpstr>こんな時はすぐに相談しよう</vt:lpstr>
      <vt:lpstr>くすりをしまう時の注意</vt:lpstr>
      <vt:lpstr>PowerPoint プレゼンテーション</vt:lpstr>
      <vt:lpstr>PowerPoint プレゼンテーション</vt:lpstr>
      <vt:lpstr>薬をのむ時の注意</vt:lpstr>
      <vt:lpstr>PowerPoint プレゼンテーション</vt:lpstr>
      <vt:lpstr>海外サイトではこんなリスクも</vt:lpstr>
      <vt:lpstr>PowerPoint プレゼンテーション</vt:lpstr>
      <vt:lpstr>PowerPoint プレゼンテーション</vt:lpstr>
      <vt:lpstr>たばこの3大有害物質</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受動喫煙</vt:lpstr>
      <vt:lpstr>PowerPoint プレゼンテーション</vt:lpstr>
      <vt:lpstr>PowerPoint プレゼンテーション</vt:lpstr>
      <vt:lpstr>ＥＵのタバコパッケージ</vt:lpstr>
      <vt:lpstr>タバコはなぜいけないのでしょう？</vt:lpstr>
      <vt:lpstr>今の大人がタバコを止められないのは、タバコの煙に含まれるニコチンが麻薬にも劣らない依存性をもつからです。  つまり、どうしても喫煙がやめられないのは「ニコチン依存症」という病気のためなのです。</vt:lpstr>
      <vt:lpstr>PowerPoint プレゼンテーション</vt:lpstr>
      <vt:lpstr>大人にすすめられた時は子供でも飲んでもよい</vt:lpstr>
      <vt:lpstr>子供が飲んでもよいのは？</vt:lpstr>
      <vt:lpstr>お酒を飲むとどうなりますか？</vt:lpstr>
      <vt:lpstr>お酒を飲んで一度で死ぬことはない</vt:lpstr>
      <vt:lpstr>どんな人でも慣れれば飲めるようになる</vt:lpstr>
      <vt:lpstr>薬物乱用について</vt:lpstr>
      <vt:lpstr>乱用薬物はどれ？</vt:lpstr>
      <vt:lpstr>乱用薬物とは</vt:lpstr>
      <vt:lpstr>主な乱用薬物</vt:lpstr>
      <vt:lpstr>薬物乱用</vt:lpstr>
      <vt:lpstr>なぜ薬物を摂るのでしょう</vt:lpstr>
      <vt:lpstr>薬物乱用へのステップ</vt:lpstr>
      <vt:lpstr>薬物乱用が増えている</vt:lpstr>
      <vt:lpstr>誘われたら・・どうしますか？</vt:lpstr>
      <vt:lpstr>PowerPoint プレゼンテーション</vt:lpstr>
      <vt:lpstr>PowerPoint プレゼンテーション</vt:lpstr>
      <vt:lpstr>自分を守るために！</vt:lpstr>
      <vt:lpstr>PowerPoint プレゼンテーション</vt:lpstr>
      <vt:lpstr>PowerPoint プレゼンテーション</vt:lpstr>
    </vt:vector>
  </TitlesOfParts>
  <Company>kamaya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tok</dc:creator>
  <cp:lastModifiedBy>tokuo</cp:lastModifiedBy>
  <cp:revision>331</cp:revision>
  <dcterms:created xsi:type="dcterms:W3CDTF">2008-01-22T10:39:53Z</dcterms:created>
  <dcterms:modified xsi:type="dcterms:W3CDTF">2017-05-01T09:19:41Z</dcterms:modified>
</cp:coreProperties>
</file>